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5"/>
  </p:notesMasterIdLst>
  <p:sldIdLst>
    <p:sldId id="256" r:id="rId5"/>
    <p:sldId id="278" r:id="rId6"/>
    <p:sldId id="258" r:id="rId7"/>
    <p:sldId id="277" r:id="rId8"/>
    <p:sldId id="262" r:id="rId9"/>
    <p:sldId id="281" r:id="rId10"/>
    <p:sldId id="287" r:id="rId11"/>
    <p:sldId id="288" r:id="rId12"/>
    <p:sldId id="275" r:id="rId13"/>
    <p:sldId id="286" r:id="rId14"/>
    <p:sldId id="282" r:id="rId15"/>
    <p:sldId id="284" r:id="rId16"/>
    <p:sldId id="283" r:id="rId17"/>
    <p:sldId id="285" r:id="rId18"/>
    <p:sldId id="290" r:id="rId19"/>
    <p:sldId id="289" r:id="rId20"/>
    <p:sldId id="279" r:id="rId21"/>
    <p:sldId id="291" r:id="rId22"/>
    <p:sldId id="276"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6DA7FB-6DCE-4E4B-85EA-BA7469D55B00}" v="96" dt="2024-04-15T02:45:33.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3216" autoAdjust="0"/>
  </p:normalViewPr>
  <p:slideViewPr>
    <p:cSldViewPr snapToGrid="0">
      <p:cViewPr varScale="1">
        <p:scale>
          <a:sx n="77" d="100"/>
          <a:sy n="77" d="100"/>
        </p:scale>
        <p:origin x="931" y="58"/>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t>4/15/2024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t>1</a:t>
            </a:fld>
            <a:endParaRPr lang="en-US" dirty="0"/>
          </a:p>
        </p:txBody>
      </p:sp>
    </p:spTree>
    <p:extLst>
      <p:ext uri="{BB962C8B-B14F-4D97-AF65-F5344CB8AC3E}">
        <p14:creationId xmlns:p14="http://schemas.microsoft.com/office/powerpoint/2010/main" val="3227230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6B483-82E1-4413-838C-27BAC18440E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D4486C5-22E8-475A-A424-8D493B6E8D52}"/>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0683D01-DAD2-4B28-BB2C-9FD028B0B8C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5FC7B35-BCD3-4E41-916B-68490D92D902}"/>
              </a:ext>
            </a:extLst>
          </p:cNvPr>
          <p:cNvSpPr>
            <a:spLocks noGrp="1"/>
          </p:cNvSpPr>
          <p:nvPr>
            <p:ph type="dt" sz="half" idx="11"/>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703212D-BCAC-4F13-92C1-13A3004266E3}"/>
              </a:ext>
            </a:extLst>
          </p:cNvPr>
          <p:cNvSpPr>
            <a:spLocks noGrp="1"/>
          </p:cNvSpPr>
          <p:nvPr>
            <p:ph type="ftr" sz="quarter" idx="12"/>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6D73FEF-4AED-4E29-A73E-9166ADC8D5CE}"/>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dirty="0"/>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a:t>20XX</a:t>
            </a:r>
            <a:endParaRPr lang="en-US" dirty="0"/>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Lst>
  <p:hf hdr="0" dt="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5" Type="http://schemas.openxmlformats.org/officeDocument/2006/relationships/image" Target="../media/image36.jpe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https://machinelearningmastery.com/" TargetMode="External"/><Relationship Id="rId2" Type="http://schemas.openxmlformats.org/officeDocument/2006/relationships/hyperlink" Target="https://physionet.org/content/mimiciii/1.4/" TargetMode="External"/><Relationship Id="rId1" Type="http://schemas.openxmlformats.org/officeDocument/2006/relationships/slideLayout" Target="../slideLayouts/slideLayout12.xml"/><Relationship Id="rId5" Type="http://schemas.openxmlformats.org/officeDocument/2006/relationships/hyperlink" Target="https://www.google.com/webhp?hl=en&amp;sa=X&amp;ved=0ahUKEwia687NhMOFAxV8j4kEHZ3OChYQPAgJ" TargetMode="External"/><Relationship Id="rId4" Type="http://schemas.openxmlformats.org/officeDocument/2006/relationships/hyperlink" Target="https://github.com/amin-nejad/mimic-readmission-predicti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holding a tablet&#10;&#10;Description automatically generated">
            <a:extLst>
              <a:ext uri="{FF2B5EF4-FFF2-40B4-BE49-F238E27FC236}">
                <a16:creationId xmlns:a16="http://schemas.microsoft.com/office/drawing/2014/main" id="{E700099C-08E5-415B-A866-CD9A073DCD91}"/>
              </a:ext>
            </a:extLst>
          </p:cNvPr>
          <p:cNvPicPr>
            <a:picLocks noGrp="1" noChangeAspect="1"/>
          </p:cNvPicPr>
          <p:nvPr>
            <p:ph type="pic" sz="quarter" idx="10"/>
          </p:nvPr>
        </p:nvPicPr>
        <p:blipFill rotWithShape="1">
          <a:blip r:embed="rId3"/>
          <a:srcRect l="20586" r="23395" b="909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77980" y="1985078"/>
            <a:ext cx="10127071" cy="2341419"/>
          </a:xfrm>
          <a:noFill/>
        </p:spPr>
        <p:txBody>
          <a:bodyPr vert="horz" lIns="91440" tIns="45720" rIns="91440" bIns="45720" rtlCol="0" anchor="b">
            <a:noAutofit/>
          </a:bodyPr>
          <a:lstStyle/>
          <a:p>
            <a:r>
              <a:rPr lang="en-IN" sz="4000" b="1" dirty="0">
                <a:solidFill>
                  <a:srgbClr val="000000"/>
                </a:solidFill>
                <a:effectLst/>
                <a:latin typeface="Baskerville Old Face" panose="02020602080505020303" pitchFamily="18" charset="0"/>
                <a:ea typeface="Calibri" panose="020F0502020204030204" pitchFamily="34" charset="0"/>
                <a:cs typeface="Calibri" panose="020F0502020204030204" pitchFamily="34" charset="0"/>
              </a:rPr>
              <a:t>Predictive Analysis:</a:t>
            </a:r>
            <a:br>
              <a:rPr lang="en-IN" sz="4000" b="1" dirty="0">
                <a:solidFill>
                  <a:srgbClr val="000000"/>
                </a:solidFill>
                <a:effectLst/>
                <a:latin typeface="Baskerville Old Face" panose="02020602080505020303" pitchFamily="18" charset="0"/>
                <a:ea typeface="Calibri" panose="020F0502020204030204" pitchFamily="34" charset="0"/>
                <a:cs typeface="Calibri" panose="020F0502020204030204" pitchFamily="34" charset="0"/>
              </a:rPr>
            </a:br>
            <a:br>
              <a:rPr lang="en-IN" sz="4000" b="1" dirty="0">
                <a:solidFill>
                  <a:srgbClr val="000000"/>
                </a:solidFill>
                <a:effectLst/>
                <a:latin typeface="Baskerville Old Face" panose="02020602080505020303" pitchFamily="18" charset="0"/>
                <a:ea typeface="Calibri" panose="020F0502020204030204" pitchFamily="34" charset="0"/>
                <a:cs typeface="Calibri" panose="020F0502020204030204" pitchFamily="34" charset="0"/>
              </a:rPr>
            </a:br>
            <a:r>
              <a:rPr lang="en-US" sz="4000" b="1" dirty="0">
                <a:solidFill>
                  <a:srgbClr val="000000"/>
                </a:solidFill>
                <a:effectLst/>
                <a:latin typeface="Baskerville Old Face" panose="02020602080505020303" pitchFamily="18" charset="0"/>
                <a:ea typeface="Calibri" panose="020F0502020204030204" pitchFamily="34" charset="0"/>
                <a:cs typeface="Calibri" panose="020F0502020204030204" pitchFamily="34" charset="0"/>
              </a:rPr>
              <a:t>Building a Machine Learning Model for </a:t>
            </a:r>
            <a:br>
              <a:rPr lang="en-US" sz="4000" b="1" dirty="0">
                <a:solidFill>
                  <a:srgbClr val="000000"/>
                </a:solidFill>
                <a:effectLst/>
                <a:latin typeface="Baskerville Old Face" panose="02020602080505020303" pitchFamily="18" charset="0"/>
                <a:ea typeface="Calibri" panose="020F0502020204030204" pitchFamily="34" charset="0"/>
                <a:cs typeface="Calibri" panose="020F0502020204030204" pitchFamily="34" charset="0"/>
              </a:rPr>
            </a:br>
            <a:r>
              <a:rPr lang="en-US" sz="4000" b="1" dirty="0">
                <a:solidFill>
                  <a:srgbClr val="000000"/>
                </a:solidFill>
                <a:effectLst/>
                <a:latin typeface="Baskerville Old Face" panose="02020602080505020303" pitchFamily="18" charset="0"/>
                <a:ea typeface="Calibri" panose="020F0502020204030204" pitchFamily="34" charset="0"/>
                <a:cs typeface="Calibri" panose="020F0502020204030204" pitchFamily="34" charset="0"/>
              </a:rPr>
              <a:t>Patient Readmission Prediction</a:t>
            </a:r>
            <a:endParaRPr lang="en-US" sz="4000" b="0" i="0" dirty="0">
              <a:solidFill>
                <a:srgbClr val="000000"/>
              </a:solidFill>
              <a:effectLst/>
              <a:highlight>
                <a:srgbClr val="FFFFFF"/>
              </a:highlight>
              <a:latin typeface="Baskerville Old Face" panose="02020602080505020303" pitchFamily="18" charset="0"/>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77980" y="4633690"/>
            <a:ext cx="4023359" cy="2019952"/>
          </a:xfrm>
        </p:spPr>
        <p:txBody>
          <a:bodyPr vert="horz" lIns="91440" tIns="45720" rIns="91440" bIns="45720" rtlCol="0">
            <a:noAutofit/>
          </a:bodyPr>
          <a:lstStyle/>
          <a:p>
            <a:pPr lvl="0">
              <a:lnSpc>
                <a:spcPct val="100000"/>
              </a:lnSpc>
            </a:pPr>
            <a:r>
              <a:rPr lang="en-US" sz="1200" b="1" dirty="0"/>
              <a:t>Group Members:</a:t>
            </a:r>
          </a:p>
          <a:p>
            <a:pPr marL="342900" lvl="0" indent="-342900">
              <a:lnSpc>
                <a:spcPct val="100000"/>
              </a:lnSpc>
              <a:buFont typeface="Wingdings" panose="05000000000000000000" pitchFamily="2" charset="2"/>
              <a:buChar char="v"/>
            </a:pPr>
            <a:r>
              <a:rPr lang="en-US" sz="1200" b="1" dirty="0"/>
              <a:t>Raghav Aneja - 0811583</a:t>
            </a:r>
            <a:endParaRPr lang="en-IN" sz="1200" b="1" dirty="0"/>
          </a:p>
          <a:p>
            <a:pPr marL="342900" lvl="0" indent="-342900">
              <a:lnSpc>
                <a:spcPct val="100000"/>
              </a:lnSpc>
              <a:buFont typeface="Wingdings" panose="05000000000000000000" pitchFamily="2" charset="2"/>
              <a:buChar char="v"/>
            </a:pPr>
            <a:r>
              <a:rPr lang="en-US" sz="1200" b="1" dirty="0"/>
              <a:t>Patricia Vizcaino Castillo - 0813591</a:t>
            </a:r>
            <a:endParaRPr lang="en-IN" sz="1200" b="1" dirty="0"/>
          </a:p>
          <a:p>
            <a:pPr marL="342900" lvl="0" indent="-342900">
              <a:lnSpc>
                <a:spcPct val="100000"/>
              </a:lnSpc>
              <a:buFont typeface="Wingdings" panose="05000000000000000000" pitchFamily="2" charset="2"/>
              <a:buChar char="v"/>
            </a:pPr>
            <a:r>
              <a:rPr lang="en-US" sz="1200" b="1" dirty="0"/>
              <a:t>Kabesha Kalesh - 0812073</a:t>
            </a:r>
            <a:endParaRPr lang="en-IN" sz="1200" b="1" dirty="0"/>
          </a:p>
          <a:p>
            <a:pPr marL="342900" lvl="0" indent="-342900">
              <a:lnSpc>
                <a:spcPct val="100000"/>
              </a:lnSpc>
              <a:buFont typeface="Wingdings" panose="05000000000000000000" pitchFamily="2" charset="2"/>
              <a:buChar char="v"/>
            </a:pPr>
            <a:r>
              <a:rPr lang="en-US" sz="1200" b="1" dirty="0"/>
              <a:t>Chustine Jade Reyes - 0803808</a:t>
            </a:r>
            <a:endParaRPr lang="en-IN" sz="1200" b="1" dirty="0"/>
          </a:p>
          <a:p>
            <a:pPr marL="342900" lvl="0" indent="-342900">
              <a:lnSpc>
                <a:spcPct val="100000"/>
              </a:lnSpc>
              <a:spcAft>
                <a:spcPts val="800"/>
              </a:spcAft>
              <a:buFont typeface="Wingdings" panose="05000000000000000000" pitchFamily="2" charset="2"/>
              <a:buChar char="v"/>
            </a:pPr>
            <a:r>
              <a:rPr lang="en-US" sz="1200" b="1" dirty="0"/>
              <a:t>Weijia Zhang – 0817669</a:t>
            </a:r>
            <a:endParaRPr lang="en-IN" sz="1200" b="1" dirty="0"/>
          </a:p>
          <a:p>
            <a:pPr>
              <a:lnSpc>
                <a:spcPct val="100000"/>
              </a:lnSpc>
            </a:pPr>
            <a:endParaRPr lang="en-IN" sz="1200" b="1"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861B05F-6B9D-D9B1-09DF-4DB3E47DEC84}"/>
              </a:ext>
            </a:extLst>
          </p:cNvPr>
          <p:cNvPicPr>
            <a:picLocks noChangeAspect="1"/>
          </p:cNvPicPr>
          <p:nvPr/>
        </p:nvPicPr>
        <p:blipFill>
          <a:blip r:embed="rId2"/>
          <a:stretch>
            <a:fillRect/>
          </a:stretch>
        </p:blipFill>
        <p:spPr>
          <a:xfrm>
            <a:off x="221426" y="1173069"/>
            <a:ext cx="7200900" cy="5143500"/>
          </a:xfrm>
          <a:prstGeom prst="rect">
            <a:avLst/>
          </a:prstGeom>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47261" y="106740"/>
            <a:ext cx="11410122" cy="1325563"/>
          </a:xfrm>
        </p:spPr>
        <p:txBody>
          <a:bodyPr>
            <a:normAutofit fontScale="90000"/>
          </a:bodyPr>
          <a:lstStyle/>
          <a:p>
            <a:pPr>
              <a:lnSpc>
                <a:spcPct val="150000"/>
              </a:lnSpc>
            </a:pPr>
            <a:r>
              <a:rPr lang="en-US" sz="4400" dirty="0">
                <a:solidFill>
                  <a:schemeClr val="tx1"/>
                </a:solidFill>
              </a:rPr>
              <a:t>DATASET EXPLORATION &amp;VISUALIZATION</a:t>
            </a:r>
          </a:p>
        </p:txBody>
      </p:sp>
      <p:sp>
        <p:nvSpPr>
          <p:cNvPr id="3" name="AutoShape 2">
            <a:extLst>
              <a:ext uri="{FF2B5EF4-FFF2-40B4-BE49-F238E27FC236}">
                <a16:creationId xmlns:a16="http://schemas.microsoft.com/office/drawing/2014/main" id="{E2979FEF-5F54-FC65-18E9-84400DF085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Callout: Line 8">
            <a:extLst>
              <a:ext uri="{FF2B5EF4-FFF2-40B4-BE49-F238E27FC236}">
                <a16:creationId xmlns:a16="http://schemas.microsoft.com/office/drawing/2014/main" id="{AA695F65-DCD4-466C-16C0-4EBBC5EB70C2}"/>
              </a:ext>
            </a:extLst>
          </p:cNvPr>
          <p:cNvSpPr/>
          <p:nvPr/>
        </p:nvSpPr>
        <p:spPr>
          <a:xfrm>
            <a:off x="2084120" y="3821214"/>
            <a:ext cx="641267" cy="237506"/>
          </a:xfrm>
          <a:prstGeom prst="borderCallout1">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chemeClr val="tx1"/>
                </a:solidFill>
                <a:effectLst/>
                <a:latin typeface="Consolas" panose="020B0609020204030204" pitchFamily="49" charset="0"/>
              </a:rPr>
              <a:t>227</a:t>
            </a:r>
            <a:endParaRPr lang="en-US" sz="1200" dirty="0">
              <a:solidFill>
                <a:schemeClr val="tx1"/>
              </a:solidFill>
            </a:endParaRPr>
          </a:p>
        </p:txBody>
      </p:sp>
      <p:sp>
        <p:nvSpPr>
          <p:cNvPr id="11" name="Callout: Line 10">
            <a:extLst>
              <a:ext uri="{FF2B5EF4-FFF2-40B4-BE49-F238E27FC236}">
                <a16:creationId xmlns:a16="http://schemas.microsoft.com/office/drawing/2014/main" id="{2C73469F-28FA-B354-BA28-0D0B5194C8F0}"/>
              </a:ext>
            </a:extLst>
          </p:cNvPr>
          <p:cNvSpPr/>
          <p:nvPr/>
        </p:nvSpPr>
        <p:spPr>
          <a:xfrm>
            <a:off x="3619996" y="1848949"/>
            <a:ext cx="684809" cy="199767"/>
          </a:xfrm>
          <a:prstGeom prst="borderCallout1">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C00000"/>
                </a:solidFill>
                <a:effectLst/>
                <a:latin typeface="Consolas" panose="020B0609020204030204" pitchFamily="49" charset="0"/>
              </a:rPr>
              <a:t>1480</a:t>
            </a:r>
            <a:endParaRPr lang="en-US" sz="1200" dirty="0">
              <a:solidFill>
                <a:srgbClr val="C00000"/>
              </a:solidFill>
            </a:endParaRPr>
          </a:p>
        </p:txBody>
      </p:sp>
      <p:sp>
        <p:nvSpPr>
          <p:cNvPr id="12" name="Callout: Line 11">
            <a:extLst>
              <a:ext uri="{FF2B5EF4-FFF2-40B4-BE49-F238E27FC236}">
                <a16:creationId xmlns:a16="http://schemas.microsoft.com/office/drawing/2014/main" id="{E7C01B84-85FA-334A-003E-0550871AED8F}"/>
              </a:ext>
            </a:extLst>
          </p:cNvPr>
          <p:cNvSpPr/>
          <p:nvPr/>
        </p:nvSpPr>
        <p:spPr>
          <a:xfrm>
            <a:off x="5008418" y="1649182"/>
            <a:ext cx="684809" cy="199767"/>
          </a:xfrm>
          <a:prstGeom prst="borderCallout1">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C00000"/>
                </a:solidFill>
                <a:effectLst/>
                <a:latin typeface="Consolas" panose="020B0609020204030204" pitchFamily="49" charset="0"/>
              </a:rPr>
              <a:t>1694</a:t>
            </a:r>
            <a:endParaRPr lang="en-US" sz="1200" dirty="0">
              <a:solidFill>
                <a:srgbClr val="C00000"/>
              </a:solidFill>
            </a:endParaRPr>
          </a:p>
        </p:txBody>
      </p:sp>
      <p:sp>
        <p:nvSpPr>
          <p:cNvPr id="13" name="TextBox 12">
            <a:extLst>
              <a:ext uri="{FF2B5EF4-FFF2-40B4-BE49-F238E27FC236}">
                <a16:creationId xmlns:a16="http://schemas.microsoft.com/office/drawing/2014/main" id="{F1D850C2-ECED-FD90-A71D-E03E8326F7D9}"/>
              </a:ext>
            </a:extLst>
          </p:cNvPr>
          <p:cNvSpPr txBox="1"/>
          <p:nvPr/>
        </p:nvSpPr>
        <p:spPr>
          <a:xfrm>
            <a:off x="1430977" y="4473131"/>
            <a:ext cx="777833" cy="276999"/>
          </a:xfrm>
          <a:prstGeom prst="rect">
            <a:avLst/>
          </a:prstGeom>
          <a:noFill/>
        </p:spPr>
        <p:txBody>
          <a:bodyPr wrap="square" rtlCol="0">
            <a:spAutoFit/>
          </a:bodyPr>
          <a:lstStyle/>
          <a:p>
            <a:pPr algn="ctr"/>
            <a:r>
              <a:rPr lang="en-US" sz="1200" b="0" i="0" dirty="0">
                <a:effectLst/>
                <a:latin typeface="Consolas" panose="020B0609020204030204" pitchFamily="49" charset="0"/>
              </a:rPr>
              <a:t>7944</a:t>
            </a:r>
            <a:endParaRPr lang="en-US" sz="1200" dirty="0"/>
          </a:p>
        </p:txBody>
      </p:sp>
      <p:sp>
        <p:nvSpPr>
          <p:cNvPr id="14" name="TextBox 13">
            <a:extLst>
              <a:ext uri="{FF2B5EF4-FFF2-40B4-BE49-F238E27FC236}">
                <a16:creationId xmlns:a16="http://schemas.microsoft.com/office/drawing/2014/main" id="{37BFE64B-F714-4801-0AA9-197DA82C301C}"/>
              </a:ext>
            </a:extLst>
          </p:cNvPr>
          <p:cNvSpPr txBox="1"/>
          <p:nvPr/>
        </p:nvSpPr>
        <p:spPr>
          <a:xfrm>
            <a:off x="3044043" y="3046111"/>
            <a:ext cx="777833" cy="276999"/>
          </a:xfrm>
          <a:prstGeom prst="rect">
            <a:avLst/>
          </a:prstGeom>
          <a:noFill/>
        </p:spPr>
        <p:txBody>
          <a:bodyPr wrap="square" rtlCol="0">
            <a:spAutoFit/>
          </a:bodyPr>
          <a:lstStyle/>
          <a:p>
            <a:pPr algn="ctr"/>
            <a:r>
              <a:rPr lang="en-US" sz="1200" b="0" i="0" dirty="0">
                <a:effectLst/>
                <a:latin typeface="Consolas" panose="020B0609020204030204" pitchFamily="49" charset="0"/>
              </a:rPr>
              <a:t>22691</a:t>
            </a:r>
            <a:endParaRPr lang="en-US" sz="1200" dirty="0"/>
          </a:p>
        </p:txBody>
      </p:sp>
      <p:sp>
        <p:nvSpPr>
          <p:cNvPr id="15" name="TextBox 14">
            <a:extLst>
              <a:ext uri="{FF2B5EF4-FFF2-40B4-BE49-F238E27FC236}">
                <a16:creationId xmlns:a16="http://schemas.microsoft.com/office/drawing/2014/main" id="{BC159748-134F-7847-7850-AB83129180D7}"/>
              </a:ext>
            </a:extLst>
          </p:cNvPr>
          <p:cNvSpPr txBox="1"/>
          <p:nvPr/>
        </p:nvSpPr>
        <p:spPr>
          <a:xfrm>
            <a:off x="4619502" y="3046111"/>
            <a:ext cx="777833" cy="276999"/>
          </a:xfrm>
          <a:prstGeom prst="rect">
            <a:avLst/>
          </a:prstGeom>
          <a:noFill/>
        </p:spPr>
        <p:txBody>
          <a:bodyPr wrap="square" rtlCol="0">
            <a:spAutoFit/>
          </a:bodyPr>
          <a:lstStyle/>
          <a:p>
            <a:pPr algn="ctr"/>
            <a:r>
              <a:rPr lang="en-US" sz="1200" b="0" i="0" dirty="0">
                <a:effectLst/>
                <a:latin typeface="Consolas" panose="020B0609020204030204" pitchFamily="49" charset="0"/>
              </a:rPr>
              <a:t>24798</a:t>
            </a:r>
            <a:endParaRPr lang="en-US" sz="1200" dirty="0"/>
          </a:p>
        </p:txBody>
      </p:sp>
      <p:sp>
        <p:nvSpPr>
          <p:cNvPr id="20" name="Text Placeholder 21">
            <a:extLst>
              <a:ext uri="{FF2B5EF4-FFF2-40B4-BE49-F238E27FC236}">
                <a16:creationId xmlns:a16="http://schemas.microsoft.com/office/drawing/2014/main" id="{20DC7231-3990-4723-91C4-F2129D1DCA3C}"/>
              </a:ext>
            </a:extLst>
          </p:cNvPr>
          <p:cNvSpPr txBox="1">
            <a:spLocks/>
          </p:cNvSpPr>
          <p:nvPr/>
        </p:nvSpPr>
        <p:spPr>
          <a:xfrm>
            <a:off x="7519691" y="2278196"/>
            <a:ext cx="4165627" cy="38969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pPr>
            <a:r>
              <a:rPr lang="en-US" sz="1600" b="1" kern="100" dirty="0">
                <a:solidFill>
                  <a:srgbClr val="000000"/>
                </a:solidFill>
                <a:ea typeface="Calibri" panose="020F0502020204030204" pitchFamily="34" charset="0"/>
                <a:cs typeface="Calibri" panose="020F0502020204030204" pitchFamily="34" charset="0"/>
              </a:rPr>
              <a:t>Adults (18 – 64)</a:t>
            </a:r>
          </a:p>
          <a:p>
            <a:pPr lvl="1" algn="just">
              <a:lnSpc>
                <a:spcPct val="107000"/>
              </a:lnSpc>
            </a:pPr>
            <a:r>
              <a:rPr lang="en-US" sz="1600" b="1" kern="100" dirty="0">
                <a:solidFill>
                  <a:srgbClr val="000000"/>
                </a:solidFill>
                <a:ea typeface="Calibri" panose="020F0502020204030204" pitchFamily="34" charset="0"/>
                <a:cs typeface="Calibri" panose="020F0502020204030204" pitchFamily="34" charset="0"/>
              </a:rPr>
              <a:t>1,480 of this age group were readmitted within 30 days (approximately 6%).</a:t>
            </a:r>
          </a:p>
          <a:p>
            <a:pPr algn="just">
              <a:lnSpc>
                <a:spcPct val="107000"/>
              </a:lnSpc>
            </a:pPr>
            <a:r>
              <a:rPr lang="en-US" sz="1600" b="1" kern="100" dirty="0">
                <a:solidFill>
                  <a:srgbClr val="000000"/>
                </a:solidFill>
                <a:ea typeface="Calibri" panose="020F0502020204030204" pitchFamily="34" charset="0"/>
                <a:cs typeface="Calibri" panose="020F0502020204030204" pitchFamily="34" charset="0"/>
              </a:rPr>
              <a:t>Elderly (65+)</a:t>
            </a:r>
          </a:p>
          <a:p>
            <a:pPr lvl="1" algn="just">
              <a:lnSpc>
                <a:spcPct val="107000"/>
              </a:lnSpc>
            </a:pPr>
            <a:r>
              <a:rPr lang="en-US" sz="1600" b="1" kern="100" dirty="0">
                <a:solidFill>
                  <a:srgbClr val="000000"/>
                </a:solidFill>
                <a:ea typeface="Calibri" panose="020F0502020204030204" pitchFamily="34" charset="0"/>
                <a:cs typeface="Calibri" panose="020F0502020204030204" pitchFamily="34" charset="0"/>
              </a:rPr>
              <a:t>1,694 of this age group were readmitted within 30 days (approximately 6.4%).</a:t>
            </a:r>
          </a:p>
          <a:p>
            <a:pPr algn="just">
              <a:lnSpc>
                <a:spcPct val="107000"/>
              </a:lnSpc>
            </a:pPr>
            <a:r>
              <a:rPr lang="en-US" sz="1600" b="1" dirty="0"/>
              <a:t>The patients aged 18 and up are more likely to be readmitted compared to the patients below 18.</a:t>
            </a:r>
            <a:endParaRPr lang="en-US" sz="1600" b="1" kern="100" dirty="0">
              <a:solidFill>
                <a:srgbClr val="000000"/>
              </a:solidFill>
              <a:ea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F1D03A7-02FD-9B40-FE7E-F9D4509E7FA5}"/>
              </a:ext>
            </a:extLst>
          </p:cNvPr>
          <p:cNvSpPr/>
          <p:nvPr/>
        </p:nvSpPr>
        <p:spPr>
          <a:xfrm>
            <a:off x="2725387" y="1620982"/>
            <a:ext cx="3035765" cy="73627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051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lue screen with icons and a light&#10;&#10;Description automatically generated with medium confidence">
            <a:extLst>
              <a:ext uri="{FF2B5EF4-FFF2-40B4-BE49-F238E27FC236}">
                <a16:creationId xmlns:a16="http://schemas.microsoft.com/office/drawing/2014/main" id="{FDEB0186-38C4-980C-FFBB-E7F536F027A1}"/>
              </a:ext>
            </a:extLst>
          </p:cNvPr>
          <p:cNvPicPr>
            <a:picLocks noChangeAspect="1"/>
          </p:cNvPicPr>
          <p:nvPr/>
        </p:nvPicPr>
        <p:blipFill rotWithShape="1">
          <a:blip r:embed="rId2"/>
          <a:srcRect l="17850" r="35605" b="-1"/>
          <a:stretch/>
        </p:blipFill>
        <p:spPr>
          <a:xfrm>
            <a:off x="-1" y="-2"/>
            <a:ext cx="5410198" cy="6858002"/>
          </a:xfrm>
          <a:prstGeom prst="rect">
            <a:avLst/>
          </a:prstGeom>
        </p:spPr>
      </p:pic>
      <p:sp useBgFill="1">
        <p:nvSpPr>
          <p:cNvPr id="61" name="Rectangle 6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8232A-BD9E-A26C-A7B1-C772D8925223}"/>
              </a:ext>
            </a:extLst>
          </p:cNvPr>
          <p:cNvSpPr>
            <a:spLocks noGrp="1"/>
          </p:cNvSpPr>
          <p:nvPr>
            <p:ph type="title"/>
          </p:nvPr>
        </p:nvSpPr>
        <p:spPr>
          <a:xfrm>
            <a:off x="5551999" y="363348"/>
            <a:ext cx="6640000" cy="1559301"/>
          </a:xfrm>
        </p:spPr>
        <p:txBody>
          <a:bodyPr vert="horz" lIns="91440" tIns="45720" rIns="91440" bIns="45720" rtlCol="0">
            <a:normAutofit/>
          </a:bodyPr>
          <a:lstStyle/>
          <a:p>
            <a:r>
              <a:rPr lang="en-US" dirty="0">
                <a:solidFill>
                  <a:schemeClr val="tx1"/>
                </a:solidFill>
              </a:rPr>
              <a:t>WHY MACHINE LEARNING?</a:t>
            </a:r>
          </a:p>
        </p:txBody>
      </p:sp>
      <p:sp>
        <p:nvSpPr>
          <p:cNvPr id="31" name="Content Placeholder 30">
            <a:extLst>
              <a:ext uri="{FF2B5EF4-FFF2-40B4-BE49-F238E27FC236}">
                <a16:creationId xmlns:a16="http://schemas.microsoft.com/office/drawing/2014/main" id="{807D3908-2C71-D90C-1036-1AEB4E697B81}"/>
              </a:ext>
            </a:extLst>
          </p:cNvPr>
          <p:cNvSpPr>
            <a:spLocks noGrp="1"/>
          </p:cNvSpPr>
          <p:nvPr>
            <p:ph idx="1"/>
          </p:nvPr>
        </p:nvSpPr>
        <p:spPr>
          <a:xfrm>
            <a:off x="5705061" y="2285997"/>
            <a:ext cx="6227859" cy="3872281"/>
          </a:xfrm>
        </p:spPr>
        <p:txBody>
          <a:bodyPr anchor="ctr">
            <a:normAutofit/>
          </a:bodyPr>
          <a:lstStyle/>
          <a:p>
            <a:pPr algn="just">
              <a:buFont typeface="Wingdings" panose="05000000000000000000" pitchFamily="2" charset="2"/>
              <a:buChar char="q"/>
            </a:pPr>
            <a:r>
              <a:rPr lang="en-US" sz="1600" b="1" dirty="0">
                <a:solidFill>
                  <a:schemeClr val="tx1"/>
                </a:solidFill>
              </a:rPr>
              <a:t>To effectively assess readmission risk factors and create predictive models that can forecast the likelihood of patient readmission using various variables in the MIMIC-III Admission Dataset.</a:t>
            </a:r>
          </a:p>
          <a:p>
            <a:pPr marL="0" indent="0" algn="just">
              <a:buNone/>
            </a:pPr>
            <a:endParaRPr lang="en-US" sz="1600" b="1" dirty="0">
              <a:solidFill>
                <a:schemeClr val="tx1"/>
              </a:solidFill>
            </a:endParaRPr>
          </a:p>
          <a:p>
            <a:pPr algn="just">
              <a:buFont typeface="Wingdings" panose="05000000000000000000" pitchFamily="2" charset="2"/>
              <a:buChar char="q"/>
            </a:pPr>
            <a:r>
              <a:rPr kumimoji="0" lang="en-US" altLang="en-US" sz="1600" b="1" i="0" u="none" strike="noStrike" cap="none" normalizeH="0" baseline="0" dirty="0">
                <a:ln>
                  <a:noFill/>
                </a:ln>
                <a:solidFill>
                  <a:schemeClr val="tx1"/>
                </a:solidFill>
                <a:effectLst/>
              </a:rPr>
              <a:t>To integrate machine learning findings into actionable insights for healthcare professionals, enabling proactive interventions and targeted strategies to reduce readmission rates and improve patient care outcomes.</a:t>
            </a:r>
          </a:p>
          <a:p>
            <a:endParaRPr lang="en-US" sz="1600" dirty="0">
              <a:solidFill>
                <a:schemeClr val="tx1"/>
              </a:solidFill>
            </a:endParaRPr>
          </a:p>
        </p:txBody>
      </p:sp>
      <p:sp>
        <p:nvSpPr>
          <p:cNvPr id="5" name="Slide Number Placeholder 4">
            <a:extLst>
              <a:ext uri="{FF2B5EF4-FFF2-40B4-BE49-F238E27FC236}">
                <a16:creationId xmlns:a16="http://schemas.microsoft.com/office/drawing/2014/main" id="{857CC779-1A80-C6AE-6E0F-4913BD8B8775}"/>
              </a:ext>
            </a:extLst>
          </p:cNvPr>
          <p:cNvSpPr>
            <a:spLocks noGrp="1"/>
          </p:cNvSpPr>
          <p:nvPr>
            <p:ph type="sldNum" sz="quarter" idx="12"/>
          </p:nvPr>
        </p:nvSpPr>
        <p:spPr>
          <a:xfrm>
            <a:off x="8732520" y="6356350"/>
            <a:ext cx="3200400" cy="365125"/>
          </a:xfrm>
        </p:spPr>
        <p:txBody>
          <a:bodyPr vert="horz" lIns="91440" tIns="45720" rIns="91440" bIns="45720" rtlCol="0">
            <a:normAutofit/>
          </a:bodyPr>
          <a:lstStyle/>
          <a:p>
            <a:pPr>
              <a:spcAft>
                <a:spcPts val="600"/>
              </a:spcAft>
              <a:defRPr/>
            </a:pPr>
            <a:fld id="{294A09A9-5501-47C1-A89A-A340965A2BE2}" type="slidenum">
              <a:rPr lang="en-US">
                <a:solidFill>
                  <a:schemeClr val="tx1"/>
                </a:solidFill>
                <a:latin typeface="Calibri" panose="020F0502020204030204"/>
              </a:rPr>
              <a:pPr>
                <a:spcAft>
                  <a:spcPts val="600"/>
                </a:spcAft>
                <a:defRPr/>
              </a:pPr>
              <a:t>11</a:t>
            </a:fld>
            <a:endParaRPr lang="en-US">
              <a:solidFill>
                <a:schemeClr val="tx1"/>
              </a:solidFill>
              <a:latin typeface="Calibri" panose="020F0502020204030204"/>
            </a:endParaRPr>
          </a:p>
        </p:txBody>
      </p:sp>
    </p:spTree>
    <p:extLst>
      <p:ext uri="{BB962C8B-B14F-4D97-AF65-F5344CB8AC3E}">
        <p14:creationId xmlns:p14="http://schemas.microsoft.com/office/powerpoint/2010/main" val="2911376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FAFC15-909B-C1A3-F6B3-73E7030795AE}"/>
              </a:ext>
            </a:extLst>
          </p:cNvPr>
          <p:cNvSpPr/>
          <p:nvPr/>
        </p:nvSpPr>
        <p:spPr>
          <a:xfrm>
            <a:off x="0" y="2918446"/>
            <a:ext cx="12192000" cy="12016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C9E83-4C88-5053-E790-E5EE2D37D9F3}"/>
              </a:ext>
            </a:extLst>
          </p:cNvPr>
          <p:cNvSpPr>
            <a:spLocks noGrp="1"/>
          </p:cNvSpPr>
          <p:nvPr>
            <p:ph type="title"/>
          </p:nvPr>
        </p:nvSpPr>
        <p:spPr>
          <a:xfrm>
            <a:off x="566531" y="2918446"/>
            <a:ext cx="11277600" cy="1325563"/>
          </a:xfrm>
        </p:spPr>
        <p:txBody>
          <a:bodyPr>
            <a:normAutofit/>
          </a:bodyPr>
          <a:lstStyle/>
          <a:p>
            <a:pPr algn="ctr"/>
            <a:r>
              <a:rPr lang="en-US" sz="6000" dirty="0">
                <a:solidFill>
                  <a:schemeClr val="accent1">
                    <a:lumMod val="10000"/>
                  </a:schemeClr>
                </a:solidFill>
              </a:rPr>
              <a:t>MODEL EVALUATION</a:t>
            </a:r>
            <a:endParaRPr lang="en-IN" sz="6000" dirty="0">
              <a:solidFill>
                <a:schemeClr val="accent1">
                  <a:lumMod val="10000"/>
                </a:schemeClr>
              </a:solidFill>
            </a:endParaRPr>
          </a:p>
        </p:txBody>
      </p:sp>
      <p:sp>
        <p:nvSpPr>
          <p:cNvPr id="3" name="Footer Placeholder 2">
            <a:extLst>
              <a:ext uri="{FF2B5EF4-FFF2-40B4-BE49-F238E27FC236}">
                <a16:creationId xmlns:a16="http://schemas.microsoft.com/office/drawing/2014/main" id="{96CC0045-D97D-E5B9-B81A-AEB1967C441D}"/>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641F648-B787-72D2-B1DA-7D116D84BAA1}"/>
              </a:ext>
            </a:extLst>
          </p:cNvPr>
          <p:cNvSpPr>
            <a:spLocks noGrp="1"/>
          </p:cNvSpPr>
          <p:nvPr>
            <p:ph type="sldNum" sz="quarter" idx="12"/>
          </p:nvPr>
        </p:nvSpPr>
        <p:spPr/>
        <p:txBody>
          <a:bodyPr/>
          <a:lstStyle/>
          <a:p>
            <a:fld id="{294A09A9-5501-47C1-A89A-A340965A2BE2}" type="slidenum">
              <a:rPr lang="en-US" smtClean="0"/>
              <a:t>12</a:t>
            </a:fld>
            <a:endParaRPr lang="en-US" dirty="0"/>
          </a:p>
        </p:txBody>
      </p:sp>
    </p:spTree>
    <p:extLst>
      <p:ext uri="{BB962C8B-B14F-4D97-AF65-F5344CB8AC3E}">
        <p14:creationId xmlns:p14="http://schemas.microsoft.com/office/powerpoint/2010/main" val="321078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8C1163-5408-F675-BE2B-B80FF6AA953A}"/>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33939BEB-21BC-BF10-359F-0F899B39D3B9}"/>
              </a:ext>
            </a:extLst>
          </p:cNvPr>
          <p:cNvSpPr>
            <a:spLocks noGrp="1"/>
          </p:cNvSpPr>
          <p:nvPr>
            <p:ph type="sldNum" sz="quarter" idx="12"/>
          </p:nvPr>
        </p:nvSpPr>
        <p:spPr/>
        <p:txBody>
          <a:bodyPr/>
          <a:lstStyle/>
          <a:p>
            <a:fld id="{294A09A9-5501-47C1-A89A-A340965A2BE2}" type="slidenum">
              <a:rPr lang="en-US" smtClean="0"/>
              <a:t>13</a:t>
            </a:fld>
            <a:endParaRPr lang="en-US" dirty="0"/>
          </a:p>
        </p:txBody>
      </p:sp>
      <p:sp>
        <p:nvSpPr>
          <p:cNvPr id="5" name="Title 1">
            <a:extLst>
              <a:ext uri="{FF2B5EF4-FFF2-40B4-BE49-F238E27FC236}">
                <a16:creationId xmlns:a16="http://schemas.microsoft.com/office/drawing/2014/main" id="{FDE8DC32-CD37-397A-11A9-2C6D81A96CAC}"/>
              </a:ext>
            </a:extLst>
          </p:cNvPr>
          <p:cNvSpPr>
            <a:spLocks noGrp="1"/>
          </p:cNvSpPr>
          <p:nvPr>
            <p:ph type="title"/>
          </p:nvPr>
        </p:nvSpPr>
        <p:spPr>
          <a:xfrm>
            <a:off x="1894114" y="284966"/>
            <a:ext cx="9280567" cy="1559301"/>
          </a:xfrm>
        </p:spPr>
        <p:txBody>
          <a:bodyPr vert="horz" lIns="91440" tIns="45720" rIns="91440" bIns="45720" rtlCol="0">
            <a:normAutofit/>
          </a:bodyPr>
          <a:lstStyle/>
          <a:p>
            <a:pPr algn="ctr"/>
            <a:r>
              <a:rPr lang="en-US" sz="4000" dirty="0">
                <a:solidFill>
                  <a:schemeClr val="tx1"/>
                </a:solidFill>
              </a:rPr>
              <a:t>MODELS USED FOR PREDICTION</a:t>
            </a:r>
          </a:p>
        </p:txBody>
      </p:sp>
      <p:sp>
        <p:nvSpPr>
          <p:cNvPr id="2" name="Content Placeholder 30">
            <a:extLst>
              <a:ext uri="{FF2B5EF4-FFF2-40B4-BE49-F238E27FC236}">
                <a16:creationId xmlns:a16="http://schemas.microsoft.com/office/drawing/2014/main" id="{38117E93-7E0F-9396-9A1B-2D4BBD0F449D}"/>
              </a:ext>
            </a:extLst>
          </p:cNvPr>
          <p:cNvSpPr txBox="1">
            <a:spLocks/>
          </p:cNvSpPr>
          <p:nvPr/>
        </p:nvSpPr>
        <p:spPr>
          <a:xfrm>
            <a:off x="5241923" y="1575986"/>
            <a:ext cx="4276150" cy="387228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q"/>
            </a:pPr>
            <a:r>
              <a:rPr lang="en-US" sz="1800" b="1" dirty="0">
                <a:solidFill>
                  <a:schemeClr val="tx1"/>
                </a:solidFill>
              </a:rPr>
              <a:t>Logistics Regression</a:t>
            </a:r>
          </a:p>
          <a:p>
            <a:pPr algn="just">
              <a:buFont typeface="Wingdings" panose="05000000000000000000" pitchFamily="2" charset="2"/>
              <a:buChar char="q"/>
            </a:pPr>
            <a:r>
              <a:rPr lang="en-US" altLang="en-US" sz="1800" b="1" dirty="0">
                <a:solidFill>
                  <a:schemeClr val="tx1"/>
                </a:solidFill>
              </a:rPr>
              <a:t>K Neighbors Classifier</a:t>
            </a:r>
          </a:p>
          <a:p>
            <a:pPr algn="just">
              <a:buFont typeface="Wingdings" panose="05000000000000000000" pitchFamily="2" charset="2"/>
              <a:buChar char="q"/>
            </a:pPr>
            <a:r>
              <a:rPr lang="en-US" altLang="en-US" sz="1800" b="1" dirty="0">
                <a:solidFill>
                  <a:schemeClr val="tx1"/>
                </a:solidFill>
              </a:rPr>
              <a:t>Decision Tree Classifier</a:t>
            </a:r>
          </a:p>
          <a:p>
            <a:pPr algn="just">
              <a:buFont typeface="Wingdings" panose="05000000000000000000" pitchFamily="2" charset="2"/>
              <a:buChar char="q"/>
            </a:pPr>
            <a:r>
              <a:rPr lang="en-US" altLang="en-US" sz="1800" b="1" dirty="0">
                <a:solidFill>
                  <a:schemeClr val="tx1"/>
                </a:solidFill>
              </a:rPr>
              <a:t>Random Tree Classifier</a:t>
            </a:r>
          </a:p>
          <a:p>
            <a:pPr algn="just">
              <a:buFont typeface="Wingdings" panose="05000000000000000000" pitchFamily="2" charset="2"/>
              <a:buChar char="q"/>
            </a:pPr>
            <a:r>
              <a:rPr lang="en-US" altLang="en-US" sz="1800" b="1" dirty="0">
                <a:solidFill>
                  <a:schemeClr val="tx1"/>
                </a:solidFill>
              </a:rPr>
              <a:t>Gradient Boosting Classifier</a:t>
            </a:r>
          </a:p>
          <a:p>
            <a:pPr marL="0" indent="0">
              <a:buNone/>
            </a:pPr>
            <a:endParaRPr lang="en-US" sz="1800" dirty="0">
              <a:solidFill>
                <a:schemeClr val="tx1"/>
              </a:solidFill>
            </a:endParaRPr>
          </a:p>
        </p:txBody>
      </p:sp>
    </p:spTree>
    <p:extLst>
      <p:ext uri="{BB962C8B-B14F-4D97-AF65-F5344CB8AC3E}">
        <p14:creationId xmlns:p14="http://schemas.microsoft.com/office/powerpoint/2010/main" val="3980685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4D53-DF62-4928-B4C6-A5E98B2B28B1}"/>
              </a:ext>
            </a:extLst>
          </p:cNvPr>
          <p:cNvSpPr>
            <a:spLocks noGrp="1"/>
          </p:cNvSpPr>
          <p:nvPr>
            <p:ph type="title"/>
          </p:nvPr>
        </p:nvSpPr>
        <p:spPr>
          <a:xfrm>
            <a:off x="260267" y="273735"/>
            <a:ext cx="6110844" cy="2220083"/>
          </a:xfrm>
        </p:spPr>
        <p:txBody>
          <a:bodyPr>
            <a:normAutofit/>
          </a:bodyPr>
          <a:lstStyle/>
          <a:p>
            <a:r>
              <a:rPr lang="en-US" dirty="0">
                <a:solidFill>
                  <a:schemeClr val="tx1"/>
                </a:solidFill>
              </a:rPr>
              <a:t>ACCURACY OF THE MODELS</a:t>
            </a:r>
            <a:endParaRPr lang="en-IN" dirty="0">
              <a:solidFill>
                <a:schemeClr val="bg1"/>
              </a:solidFill>
            </a:endParaRPr>
          </a:p>
        </p:txBody>
      </p:sp>
      <p:sp>
        <p:nvSpPr>
          <p:cNvPr id="4" name="Slide Number Placeholder 3">
            <a:extLst>
              <a:ext uri="{FF2B5EF4-FFF2-40B4-BE49-F238E27FC236}">
                <a16:creationId xmlns:a16="http://schemas.microsoft.com/office/drawing/2014/main" id="{AABF35AA-54E2-3901-CC4E-2977BA681A4C}"/>
              </a:ext>
            </a:extLst>
          </p:cNvPr>
          <p:cNvSpPr>
            <a:spLocks noGrp="1"/>
          </p:cNvSpPr>
          <p:nvPr>
            <p:ph type="sldNum" sz="quarter" idx="12"/>
          </p:nvPr>
        </p:nvSpPr>
        <p:spPr/>
        <p:txBody>
          <a:bodyPr/>
          <a:lstStyle/>
          <a:p>
            <a:fld id="{294A09A9-5501-47C1-A89A-A340965A2BE2}" type="slidenum">
              <a:rPr lang="en-US" smtClean="0"/>
              <a:t>14</a:t>
            </a:fld>
            <a:endParaRPr lang="en-US" dirty="0"/>
          </a:p>
        </p:txBody>
      </p:sp>
      <p:graphicFrame>
        <p:nvGraphicFramePr>
          <p:cNvPr id="5" name="Table 4">
            <a:extLst>
              <a:ext uri="{FF2B5EF4-FFF2-40B4-BE49-F238E27FC236}">
                <a16:creationId xmlns:a16="http://schemas.microsoft.com/office/drawing/2014/main" id="{EFAD7BBF-9D30-544A-2DC6-0440A7C6CA01}"/>
              </a:ext>
            </a:extLst>
          </p:cNvPr>
          <p:cNvGraphicFramePr>
            <a:graphicFrameLocks noGrp="1"/>
          </p:cNvGraphicFramePr>
          <p:nvPr>
            <p:extLst>
              <p:ext uri="{D42A27DB-BD31-4B8C-83A1-F6EECF244321}">
                <p14:modId xmlns:p14="http://schemas.microsoft.com/office/powerpoint/2010/main" val="3684565563"/>
              </p:ext>
            </p:extLst>
          </p:nvPr>
        </p:nvGraphicFramePr>
        <p:xfrm>
          <a:off x="933533" y="2778826"/>
          <a:ext cx="10420266" cy="3524795"/>
        </p:xfrm>
        <a:graphic>
          <a:graphicData uri="http://schemas.openxmlformats.org/drawingml/2006/table">
            <a:tbl>
              <a:tblPr firstRow="1" bandRow="1">
                <a:tableStyleId>{5C22544A-7EE6-4342-B048-85BDC9FD1C3A}</a:tableStyleId>
              </a:tblPr>
              <a:tblGrid>
                <a:gridCol w="3473422">
                  <a:extLst>
                    <a:ext uri="{9D8B030D-6E8A-4147-A177-3AD203B41FA5}">
                      <a16:colId xmlns:a16="http://schemas.microsoft.com/office/drawing/2014/main" val="1776427588"/>
                    </a:ext>
                  </a:extLst>
                </a:gridCol>
                <a:gridCol w="3473422">
                  <a:extLst>
                    <a:ext uri="{9D8B030D-6E8A-4147-A177-3AD203B41FA5}">
                      <a16:colId xmlns:a16="http://schemas.microsoft.com/office/drawing/2014/main" val="2173821452"/>
                    </a:ext>
                  </a:extLst>
                </a:gridCol>
                <a:gridCol w="3473422">
                  <a:extLst>
                    <a:ext uri="{9D8B030D-6E8A-4147-A177-3AD203B41FA5}">
                      <a16:colId xmlns:a16="http://schemas.microsoft.com/office/drawing/2014/main" val="3162532269"/>
                    </a:ext>
                  </a:extLst>
                </a:gridCol>
              </a:tblGrid>
              <a:tr h="576943">
                <a:tc>
                  <a:txBody>
                    <a:bodyPr/>
                    <a:lstStyle/>
                    <a:p>
                      <a:pPr algn="ctr"/>
                      <a:r>
                        <a:rPr lang="en-US" dirty="0">
                          <a:solidFill>
                            <a:schemeClr val="tx1"/>
                          </a:solidFill>
                        </a:rPr>
                        <a:t>Models</a:t>
                      </a:r>
                    </a:p>
                  </a:txBody>
                  <a:tcPr/>
                </a:tc>
                <a:tc>
                  <a:txBody>
                    <a:bodyPr/>
                    <a:lstStyle/>
                    <a:p>
                      <a:pPr algn="ctr"/>
                      <a:r>
                        <a:rPr lang="en-US" dirty="0">
                          <a:solidFill>
                            <a:schemeClr val="tx1"/>
                          </a:solidFill>
                        </a:rPr>
                        <a:t>Model accuracy for alive patients only</a:t>
                      </a:r>
                    </a:p>
                  </a:txBody>
                  <a:tcPr/>
                </a:tc>
                <a:tc>
                  <a:txBody>
                    <a:bodyPr/>
                    <a:lstStyle/>
                    <a:p>
                      <a:pPr algn="ctr"/>
                      <a:r>
                        <a:rPr lang="en-US" dirty="0">
                          <a:solidFill>
                            <a:schemeClr val="tx1"/>
                          </a:solidFill>
                        </a:rPr>
                        <a:t>Model accuracy for all patients (dead and alive)</a:t>
                      </a:r>
                    </a:p>
                  </a:txBody>
                  <a:tcPr/>
                </a:tc>
                <a:extLst>
                  <a:ext uri="{0D108BD9-81ED-4DB2-BD59-A6C34878D82A}">
                    <a16:rowId xmlns:a16="http://schemas.microsoft.com/office/drawing/2014/main" val="2617402505"/>
                  </a:ext>
                </a:extLst>
              </a:tr>
              <a:tr h="576943">
                <a:tc>
                  <a:txBody>
                    <a:bodyPr/>
                    <a:lstStyle/>
                    <a:p>
                      <a:r>
                        <a:rPr lang="en-US" b="1" dirty="0"/>
                        <a:t>Logistics Regression</a:t>
                      </a:r>
                    </a:p>
                  </a:txBody>
                  <a:tcPr anchor="ctr"/>
                </a:tc>
                <a:tc>
                  <a:txBody>
                    <a:bodyPr/>
                    <a:lstStyle/>
                    <a:p>
                      <a:pPr algn="ctr"/>
                      <a:r>
                        <a:rPr lang="en-US" b="1" dirty="0"/>
                        <a:t>70%</a:t>
                      </a:r>
                    </a:p>
                  </a:txBody>
                  <a:tcPr anchor="ctr"/>
                </a:tc>
                <a:tc>
                  <a:txBody>
                    <a:bodyPr/>
                    <a:lstStyle/>
                    <a:p>
                      <a:pPr algn="ctr"/>
                      <a:r>
                        <a:rPr lang="en-US" b="1" dirty="0"/>
                        <a:t>67%</a:t>
                      </a:r>
                    </a:p>
                  </a:txBody>
                  <a:tcPr anchor="ctr"/>
                </a:tc>
                <a:extLst>
                  <a:ext uri="{0D108BD9-81ED-4DB2-BD59-A6C34878D82A}">
                    <a16:rowId xmlns:a16="http://schemas.microsoft.com/office/drawing/2014/main" val="1892019668"/>
                  </a:ext>
                </a:extLst>
              </a:tr>
              <a:tr h="5769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b="1" dirty="0">
                          <a:solidFill>
                            <a:schemeClr val="tx1"/>
                          </a:solidFill>
                        </a:rPr>
                        <a:t>K Neighbors Classifier</a:t>
                      </a:r>
                    </a:p>
                  </a:txBody>
                  <a:tcPr anchor="ctr"/>
                </a:tc>
                <a:tc>
                  <a:txBody>
                    <a:bodyPr/>
                    <a:lstStyle/>
                    <a:p>
                      <a:pPr algn="ctr"/>
                      <a:r>
                        <a:rPr lang="en-US" b="1" dirty="0"/>
                        <a:t>78%</a:t>
                      </a:r>
                    </a:p>
                  </a:txBody>
                  <a:tcPr anchor="ctr"/>
                </a:tc>
                <a:tc>
                  <a:txBody>
                    <a:bodyPr/>
                    <a:lstStyle/>
                    <a:p>
                      <a:pPr algn="ctr"/>
                      <a:r>
                        <a:rPr lang="en-US" b="1" dirty="0"/>
                        <a:t>74%</a:t>
                      </a:r>
                    </a:p>
                  </a:txBody>
                  <a:tcPr anchor="ctr"/>
                </a:tc>
                <a:extLst>
                  <a:ext uri="{0D108BD9-81ED-4DB2-BD59-A6C34878D82A}">
                    <a16:rowId xmlns:a16="http://schemas.microsoft.com/office/drawing/2014/main" val="2718721259"/>
                  </a:ext>
                </a:extLst>
              </a:tr>
              <a:tr h="5769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b="0" dirty="0">
                          <a:solidFill>
                            <a:schemeClr val="tx1"/>
                          </a:solidFill>
                        </a:rPr>
                        <a:t>Decision Tree Classifier</a:t>
                      </a:r>
                    </a:p>
                  </a:txBody>
                  <a:tcPr anchor="ctr"/>
                </a:tc>
                <a:tc>
                  <a:txBody>
                    <a:bodyPr/>
                    <a:lstStyle/>
                    <a:p>
                      <a:pPr algn="ctr"/>
                      <a:r>
                        <a:rPr lang="en-US" b="0" dirty="0"/>
                        <a:t>90%</a:t>
                      </a:r>
                    </a:p>
                  </a:txBody>
                  <a:tcPr anchor="ctr"/>
                </a:tc>
                <a:tc>
                  <a:txBody>
                    <a:bodyPr/>
                    <a:lstStyle/>
                    <a:p>
                      <a:pPr algn="ctr"/>
                      <a:r>
                        <a:rPr lang="en-US" b="0" dirty="0"/>
                        <a:t>87%</a:t>
                      </a:r>
                    </a:p>
                  </a:txBody>
                  <a:tcPr anchor="ctr"/>
                </a:tc>
                <a:extLst>
                  <a:ext uri="{0D108BD9-81ED-4DB2-BD59-A6C34878D82A}">
                    <a16:rowId xmlns:a16="http://schemas.microsoft.com/office/drawing/2014/main" val="1925661763"/>
                  </a:ext>
                </a:extLst>
              </a:tr>
              <a:tr h="5769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b="0" dirty="0">
                          <a:solidFill>
                            <a:schemeClr val="tx1"/>
                          </a:solidFill>
                        </a:rPr>
                        <a:t>Random Tree Classifier</a:t>
                      </a:r>
                    </a:p>
                  </a:txBody>
                  <a:tcPr anchor="ctr"/>
                </a:tc>
                <a:tc>
                  <a:txBody>
                    <a:bodyPr/>
                    <a:lstStyle/>
                    <a:p>
                      <a:pPr algn="ctr"/>
                      <a:r>
                        <a:rPr lang="en-US" dirty="0"/>
                        <a:t>95%</a:t>
                      </a:r>
                    </a:p>
                  </a:txBody>
                  <a:tcPr anchor="ctr"/>
                </a:tc>
                <a:tc>
                  <a:txBody>
                    <a:bodyPr/>
                    <a:lstStyle/>
                    <a:p>
                      <a:pPr algn="ctr"/>
                      <a:r>
                        <a:rPr lang="en-US" dirty="0"/>
                        <a:t>93%</a:t>
                      </a:r>
                    </a:p>
                  </a:txBody>
                  <a:tcPr anchor="ctr"/>
                </a:tc>
                <a:extLst>
                  <a:ext uri="{0D108BD9-81ED-4DB2-BD59-A6C34878D82A}">
                    <a16:rowId xmlns:a16="http://schemas.microsoft.com/office/drawing/2014/main" val="283050844"/>
                  </a:ext>
                </a:extLst>
              </a:tr>
              <a:tr h="5769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b="0" dirty="0">
                          <a:solidFill>
                            <a:schemeClr val="tx1"/>
                          </a:solidFill>
                        </a:rPr>
                        <a:t>Gradient Boosting Classifier</a:t>
                      </a:r>
                    </a:p>
                  </a:txBody>
                  <a:tcPr anchor="ctr"/>
                </a:tc>
                <a:tc>
                  <a:txBody>
                    <a:bodyPr/>
                    <a:lstStyle/>
                    <a:p>
                      <a:pPr algn="ctr"/>
                      <a:r>
                        <a:rPr lang="en-US" dirty="0"/>
                        <a:t>94%</a:t>
                      </a:r>
                    </a:p>
                  </a:txBody>
                  <a:tcPr anchor="ctr"/>
                </a:tc>
                <a:tc>
                  <a:txBody>
                    <a:bodyPr/>
                    <a:lstStyle/>
                    <a:p>
                      <a:pPr algn="ctr"/>
                      <a:r>
                        <a:rPr lang="en-US" dirty="0"/>
                        <a:t>93%</a:t>
                      </a:r>
                    </a:p>
                  </a:txBody>
                  <a:tcPr anchor="ctr"/>
                </a:tc>
                <a:extLst>
                  <a:ext uri="{0D108BD9-81ED-4DB2-BD59-A6C34878D82A}">
                    <a16:rowId xmlns:a16="http://schemas.microsoft.com/office/drawing/2014/main" val="2579032939"/>
                  </a:ext>
                </a:extLst>
              </a:tr>
            </a:tbl>
          </a:graphicData>
        </a:graphic>
      </p:graphicFrame>
      <p:sp>
        <p:nvSpPr>
          <p:cNvPr id="6" name="Rectangle 5">
            <a:extLst>
              <a:ext uri="{FF2B5EF4-FFF2-40B4-BE49-F238E27FC236}">
                <a16:creationId xmlns:a16="http://schemas.microsoft.com/office/drawing/2014/main" id="{34029572-75AE-203E-8D81-37A20A4BB27D}"/>
              </a:ext>
            </a:extLst>
          </p:cNvPr>
          <p:cNvSpPr/>
          <p:nvPr/>
        </p:nvSpPr>
        <p:spPr>
          <a:xfrm>
            <a:off x="981199" y="4054971"/>
            <a:ext cx="10324934" cy="4862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E62D86-D90C-E4D8-F047-5B16DF58FF57}"/>
              </a:ext>
            </a:extLst>
          </p:cNvPr>
          <p:cNvSpPr/>
          <p:nvPr/>
        </p:nvSpPr>
        <p:spPr>
          <a:xfrm>
            <a:off x="981199" y="3515990"/>
            <a:ext cx="10324934" cy="4862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45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3199" y="207681"/>
            <a:ext cx="11410122" cy="1325563"/>
          </a:xfrm>
        </p:spPr>
        <p:txBody>
          <a:bodyPr>
            <a:normAutofit/>
          </a:bodyPr>
          <a:lstStyle/>
          <a:p>
            <a:pPr>
              <a:lnSpc>
                <a:spcPct val="150000"/>
              </a:lnSpc>
            </a:pPr>
            <a:r>
              <a:rPr lang="en-US" sz="4400" dirty="0">
                <a:solidFill>
                  <a:schemeClr val="tx1"/>
                </a:solidFill>
              </a:rPr>
              <a:t>Model Performance: Logistic Regression</a:t>
            </a:r>
          </a:p>
        </p:txBody>
      </p:sp>
      <p:sp>
        <p:nvSpPr>
          <p:cNvPr id="3" name="AutoShape 2">
            <a:extLst>
              <a:ext uri="{FF2B5EF4-FFF2-40B4-BE49-F238E27FC236}">
                <a16:creationId xmlns:a16="http://schemas.microsoft.com/office/drawing/2014/main" id="{E2979FEF-5F54-FC65-18E9-84400DF085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Table 5">
            <a:extLst>
              <a:ext uri="{FF2B5EF4-FFF2-40B4-BE49-F238E27FC236}">
                <a16:creationId xmlns:a16="http://schemas.microsoft.com/office/drawing/2014/main" id="{57ABF0BC-8092-2C0F-2DCD-4FFD91D5427A}"/>
              </a:ext>
            </a:extLst>
          </p:cNvPr>
          <p:cNvGraphicFramePr>
            <a:graphicFrameLocks noGrp="1"/>
          </p:cNvGraphicFramePr>
          <p:nvPr>
            <p:extLst>
              <p:ext uri="{D42A27DB-BD31-4B8C-83A1-F6EECF244321}">
                <p14:modId xmlns:p14="http://schemas.microsoft.com/office/powerpoint/2010/main" val="3681360581"/>
              </p:ext>
            </p:extLst>
          </p:nvPr>
        </p:nvGraphicFramePr>
        <p:xfrm>
          <a:off x="945932" y="3616391"/>
          <a:ext cx="4000119" cy="2529192"/>
        </p:xfrm>
        <a:graphic>
          <a:graphicData uri="http://schemas.openxmlformats.org/drawingml/2006/table">
            <a:tbl>
              <a:tblPr firstRow="1" bandRow="1">
                <a:tableStyleId>{10A1B5D5-9B99-4C35-A422-299274C87663}</a:tableStyleId>
              </a:tblPr>
              <a:tblGrid>
                <a:gridCol w="1333373">
                  <a:extLst>
                    <a:ext uri="{9D8B030D-6E8A-4147-A177-3AD203B41FA5}">
                      <a16:colId xmlns:a16="http://schemas.microsoft.com/office/drawing/2014/main" val="2861929356"/>
                    </a:ext>
                  </a:extLst>
                </a:gridCol>
                <a:gridCol w="1333373">
                  <a:extLst>
                    <a:ext uri="{9D8B030D-6E8A-4147-A177-3AD203B41FA5}">
                      <a16:colId xmlns:a16="http://schemas.microsoft.com/office/drawing/2014/main" val="3344123215"/>
                    </a:ext>
                  </a:extLst>
                </a:gridCol>
                <a:gridCol w="1333373">
                  <a:extLst>
                    <a:ext uri="{9D8B030D-6E8A-4147-A177-3AD203B41FA5}">
                      <a16:colId xmlns:a16="http://schemas.microsoft.com/office/drawing/2014/main" val="3854418654"/>
                    </a:ext>
                  </a:extLst>
                </a:gridCol>
              </a:tblGrid>
              <a:tr h="807396">
                <a:tc>
                  <a:txBody>
                    <a:bodyPr/>
                    <a:lstStyle/>
                    <a:p>
                      <a:pPr algn="ctr"/>
                      <a:r>
                        <a:rPr lang="en-US" b="1" dirty="0">
                          <a:solidFill>
                            <a:schemeClr val="tx1"/>
                          </a:solidFill>
                        </a:rPr>
                        <a:t>Actual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4967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357870"/>
                  </a:ext>
                </a:extLst>
              </a:tr>
              <a:tr h="807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Actual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716440"/>
                  </a:ext>
                </a:extLst>
              </a:tr>
              <a:tr h="807396">
                <a:tc>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rPr>
                        <a:t>Predicted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Predicted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2757020"/>
                  </a:ext>
                </a:extLst>
              </a:tr>
            </a:tbl>
          </a:graphicData>
        </a:graphic>
      </p:graphicFrame>
      <p:sp>
        <p:nvSpPr>
          <p:cNvPr id="8" name="TextBox 7">
            <a:extLst>
              <a:ext uri="{FF2B5EF4-FFF2-40B4-BE49-F238E27FC236}">
                <a16:creationId xmlns:a16="http://schemas.microsoft.com/office/drawing/2014/main" id="{BFDAFFAA-A260-3883-3C90-D5E6A61FF060}"/>
              </a:ext>
            </a:extLst>
          </p:cNvPr>
          <p:cNvSpPr txBox="1"/>
          <p:nvPr/>
        </p:nvSpPr>
        <p:spPr>
          <a:xfrm>
            <a:off x="506681" y="3075538"/>
            <a:ext cx="3008910" cy="374783"/>
          </a:xfrm>
          <a:prstGeom prst="rect">
            <a:avLst/>
          </a:prstGeom>
          <a:noFill/>
        </p:spPr>
        <p:txBody>
          <a:bodyPr wrap="square">
            <a:spAutoFit/>
          </a:bodyPr>
          <a:lstStyle/>
          <a:p>
            <a:pPr algn="just">
              <a:lnSpc>
                <a:spcPct val="107000"/>
              </a:lnSpc>
            </a:pPr>
            <a:r>
              <a:rPr lang="en-US" sz="1800" b="1" kern="100" dirty="0">
                <a:solidFill>
                  <a:srgbClr val="000000"/>
                </a:solidFill>
                <a:ea typeface="Calibri" panose="020F0502020204030204" pitchFamily="34" charset="0"/>
                <a:cs typeface="Calibri" panose="020F0502020204030204" pitchFamily="34" charset="0"/>
              </a:rPr>
              <a:t>Confusion Matrix:</a:t>
            </a:r>
          </a:p>
        </p:txBody>
      </p:sp>
      <p:graphicFrame>
        <p:nvGraphicFramePr>
          <p:cNvPr id="17" name="Table 16">
            <a:extLst>
              <a:ext uri="{FF2B5EF4-FFF2-40B4-BE49-F238E27FC236}">
                <a16:creationId xmlns:a16="http://schemas.microsoft.com/office/drawing/2014/main" id="{17F9D783-8EA0-E732-D290-23D87E2FA510}"/>
              </a:ext>
            </a:extLst>
          </p:cNvPr>
          <p:cNvGraphicFramePr>
            <a:graphicFrameLocks noGrp="1"/>
          </p:cNvGraphicFramePr>
          <p:nvPr>
            <p:extLst>
              <p:ext uri="{D42A27DB-BD31-4B8C-83A1-F6EECF244321}">
                <p14:modId xmlns:p14="http://schemas.microsoft.com/office/powerpoint/2010/main" val="1847044485"/>
              </p:ext>
            </p:extLst>
          </p:nvPr>
        </p:nvGraphicFramePr>
        <p:xfrm>
          <a:off x="630712" y="2283477"/>
          <a:ext cx="4143168" cy="365760"/>
        </p:xfrm>
        <a:graphic>
          <a:graphicData uri="http://schemas.openxmlformats.org/drawingml/2006/table">
            <a:tbl>
              <a:tblPr firstRow="1" bandRow="1">
                <a:tableStyleId>{5C22544A-7EE6-4342-B048-85BDC9FD1C3A}</a:tableStyleId>
              </a:tblPr>
              <a:tblGrid>
                <a:gridCol w="2071584">
                  <a:extLst>
                    <a:ext uri="{9D8B030D-6E8A-4147-A177-3AD203B41FA5}">
                      <a16:colId xmlns:a16="http://schemas.microsoft.com/office/drawing/2014/main" val="1148487913"/>
                    </a:ext>
                  </a:extLst>
                </a:gridCol>
                <a:gridCol w="2071584">
                  <a:extLst>
                    <a:ext uri="{9D8B030D-6E8A-4147-A177-3AD203B41FA5}">
                      <a16:colId xmlns:a16="http://schemas.microsoft.com/office/drawing/2014/main" val="515633669"/>
                    </a:ext>
                  </a:extLst>
                </a:gridCol>
              </a:tblGrid>
              <a:tr h="207415">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dirty="0">
                          <a:solidFill>
                            <a:schemeClr val="tx1"/>
                          </a:solidFill>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85708"/>
                  </a:ext>
                </a:extLst>
              </a:tr>
            </a:tbl>
          </a:graphicData>
        </a:graphic>
      </p:graphicFrame>
      <p:sp>
        <p:nvSpPr>
          <p:cNvPr id="18" name="TextBox 17">
            <a:extLst>
              <a:ext uri="{FF2B5EF4-FFF2-40B4-BE49-F238E27FC236}">
                <a16:creationId xmlns:a16="http://schemas.microsoft.com/office/drawing/2014/main" id="{27D84C0D-C44B-B430-CC95-A77FD135B247}"/>
              </a:ext>
            </a:extLst>
          </p:cNvPr>
          <p:cNvSpPr txBox="1"/>
          <p:nvPr/>
        </p:nvSpPr>
        <p:spPr>
          <a:xfrm>
            <a:off x="453199" y="1710835"/>
            <a:ext cx="5579466" cy="374783"/>
          </a:xfrm>
          <a:prstGeom prst="rect">
            <a:avLst/>
          </a:prstGeom>
          <a:noFill/>
        </p:spPr>
        <p:txBody>
          <a:bodyPr wrap="square">
            <a:spAutoFit/>
          </a:bodyPr>
          <a:lstStyle/>
          <a:p>
            <a:pPr algn="ctr">
              <a:lnSpc>
                <a:spcPct val="107000"/>
              </a:lnSpc>
            </a:pPr>
            <a:r>
              <a:rPr lang="en-US" b="1" u="sng" kern="100" dirty="0">
                <a:solidFill>
                  <a:srgbClr val="000000"/>
                </a:solidFill>
                <a:ea typeface="Calibri" panose="020F0502020204030204" pitchFamily="34" charset="0"/>
                <a:cs typeface="Calibri" panose="020F0502020204030204" pitchFamily="34" charset="0"/>
              </a:rPr>
              <a:t>ALIVE PATIENTS</a:t>
            </a:r>
            <a:endParaRPr lang="en-US" sz="1800" b="1" u="sng" kern="100" dirty="0">
              <a:solidFill>
                <a:srgbClr val="000000"/>
              </a:solidFill>
              <a:ea typeface="Calibri" panose="020F0502020204030204" pitchFamily="34" charset="0"/>
              <a:cs typeface="Calibri" panose="020F0502020204030204" pitchFamily="34" charset="0"/>
            </a:endParaRPr>
          </a:p>
        </p:txBody>
      </p:sp>
      <p:graphicFrame>
        <p:nvGraphicFramePr>
          <p:cNvPr id="19" name="Table 18">
            <a:extLst>
              <a:ext uri="{FF2B5EF4-FFF2-40B4-BE49-F238E27FC236}">
                <a16:creationId xmlns:a16="http://schemas.microsoft.com/office/drawing/2014/main" id="{FBD0DC50-D772-E4CE-693F-5FBAABB07F68}"/>
              </a:ext>
            </a:extLst>
          </p:cNvPr>
          <p:cNvGraphicFramePr>
            <a:graphicFrameLocks noGrp="1"/>
          </p:cNvGraphicFramePr>
          <p:nvPr>
            <p:extLst>
              <p:ext uri="{D42A27DB-BD31-4B8C-83A1-F6EECF244321}">
                <p14:modId xmlns:p14="http://schemas.microsoft.com/office/powerpoint/2010/main" val="1497214391"/>
              </p:ext>
            </p:extLst>
          </p:nvPr>
        </p:nvGraphicFramePr>
        <p:xfrm>
          <a:off x="7041931" y="3616391"/>
          <a:ext cx="4000119" cy="2529192"/>
        </p:xfrm>
        <a:graphic>
          <a:graphicData uri="http://schemas.openxmlformats.org/drawingml/2006/table">
            <a:tbl>
              <a:tblPr firstRow="1" bandRow="1">
                <a:tableStyleId>{10A1B5D5-9B99-4C35-A422-299274C87663}</a:tableStyleId>
              </a:tblPr>
              <a:tblGrid>
                <a:gridCol w="1333373">
                  <a:extLst>
                    <a:ext uri="{9D8B030D-6E8A-4147-A177-3AD203B41FA5}">
                      <a16:colId xmlns:a16="http://schemas.microsoft.com/office/drawing/2014/main" val="2861929356"/>
                    </a:ext>
                  </a:extLst>
                </a:gridCol>
                <a:gridCol w="1333373">
                  <a:extLst>
                    <a:ext uri="{9D8B030D-6E8A-4147-A177-3AD203B41FA5}">
                      <a16:colId xmlns:a16="http://schemas.microsoft.com/office/drawing/2014/main" val="3344123215"/>
                    </a:ext>
                  </a:extLst>
                </a:gridCol>
                <a:gridCol w="1333373">
                  <a:extLst>
                    <a:ext uri="{9D8B030D-6E8A-4147-A177-3AD203B41FA5}">
                      <a16:colId xmlns:a16="http://schemas.microsoft.com/office/drawing/2014/main" val="3854418654"/>
                    </a:ext>
                  </a:extLst>
                </a:gridCol>
              </a:tblGrid>
              <a:tr h="807396">
                <a:tc>
                  <a:txBody>
                    <a:bodyPr/>
                    <a:lstStyle/>
                    <a:p>
                      <a:pPr algn="ctr"/>
                      <a:r>
                        <a:rPr lang="en-US" b="1" dirty="0">
                          <a:solidFill>
                            <a:schemeClr val="tx1"/>
                          </a:solidFill>
                        </a:rPr>
                        <a:t>Actual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7511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3555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357870"/>
                  </a:ext>
                </a:extLst>
              </a:tr>
              <a:tr h="807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Actual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317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384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716440"/>
                  </a:ext>
                </a:extLst>
              </a:tr>
              <a:tr h="807396">
                <a:tc>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rPr>
                        <a:t>Predicted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Predicted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2757020"/>
                  </a:ext>
                </a:extLst>
              </a:tr>
            </a:tbl>
          </a:graphicData>
        </a:graphic>
      </p:graphicFrame>
      <p:sp>
        <p:nvSpPr>
          <p:cNvPr id="21" name="TextBox 20">
            <a:extLst>
              <a:ext uri="{FF2B5EF4-FFF2-40B4-BE49-F238E27FC236}">
                <a16:creationId xmlns:a16="http://schemas.microsoft.com/office/drawing/2014/main" id="{197A56AB-0F5D-4A12-2414-B08DF2D418DE}"/>
              </a:ext>
            </a:extLst>
          </p:cNvPr>
          <p:cNvSpPr txBox="1"/>
          <p:nvPr/>
        </p:nvSpPr>
        <p:spPr>
          <a:xfrm>
            <a:off x="6480794" y="3075538"/>
            <a:ext cx="3008910" cy="374783"/>
          </a:xfrm>
          <a:prstGeom prst="rect">
            <a:avLst/>
          </a:prstGeom>
          <a:noFill/>
        </p:spPr>
        <p:txBody>
          <a:bodyPr wrap="square">
            <a:spAutoFit/>
          </a:bodyPr>
          <a:lstStyle/>
          <a:p>
            <a:pPr algn="just">
              <a:lnSpc>
                <a:spcPct val="107000"/>
              </a:lnSpc>
            </a:pPr>
            <a:r>
              <a:rPr lang="en-US" sz="1800" b="1" kern="100" dirty="0">
                <a:solidFill>
                  <a:srgbClr val="000000"/>
                </a:solidFill>
                <a:ea typeface="Calibri" panose="020F0502020204030204" pitchFamily="34" charset="0"/>
                <a:cs typeface="Calibri" panose="020F0502020204030204" pitchFamily="34" charset="0"/>
              </a:rPr>
              <a:t>Confusion Matrix:</a:t>
            </a:r>
          </a:p>
        </p:txBody>
      </p:sp>
      <p:graphicFrame>
        <p:nvGraphicFramePr>
          <p:cNvPr id="22" name="Table 21">
            <a:extLst>
              <a:ext uri="{FF2B5EF4-FFF2-40B4-BE49-F238E27FC236}">
                <a16:creationId xmlns:a16="http://schemas.microsoft.com/office/drawing/2014/main" id="{3202A283-912F-AE6A-0573-2E451F19D703}"/>
              </a:ext>
            </a:extLst>
          </p:cNvPr>
          <p:cNvGraphicFramePr>
            <a:graphicFrameLocks noGrp="1"/>
          </p:cNvGraphicFramePr>
          <p:nvPr>
            <p:extLst>
              <p:ext uri="{D42A27DB-BD31-4B8C-83A1-F6EECF244321}">
                <p14:modId xmlns:p14="http://schemas.microsoft.com/office/powerpoint/2010/main" val="2344507127"/>
              </p:ext>
            </p:extLst>
          </p:nvPr>
        </p:nvGraphicFramePr>
        <p:xfrm>
          <a:off x="6604825" y="2283477"/>
          <a:ext cx="4143168" cy="365760"/>
        </p:xfrm>
        <a:graphic>
          <a:graphicData uri="http://schemas.openxmlformats.org/drawingml/2006/table">
            <a:tbl>
              <a:tblPr firstRow="1" bandRow="1">
                <a:tableStyleId>{5C22544A-7EE6-4342-B048-85BDC9FD1C3A}</a:tableStyleId>
              </a:tblPr>
              <a:tblGrid>
                <a:gridCol w="2071584">
                  <a:extLst>
                    <a:ext uri="{9D8B030D-6E8A-4147-A177-3AD203B41FA5}">
                      <a16:colId xmlns:a16="http://schemas.microsoft.com/office/drawing/2014/main" val="1148487913"/>
                    </a:ext>
                  </a:extLst>
                </a:gridCol>
                <a:gridCol w="2071584">
                  <a:extLst>
                    <a:ext uri="{9D8B030D-6E8A-4147-A177-3AD203B41FA5}">
                      <a16:colId xmlns:a16="http://schemas.microsoft.com/office/drawing/2014/main" val="515633669"/>
                    </a:ext>
                  </a:extLst>
                </a:gridCol>
              </a:tblGrid>
              <a:tr h="207415">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dirty="0">
                          <a:solidFill>
                            <a:schemeClr val="tx1"/>
                          </a:solidFill>
                        </a:rPr>
                        <a:t>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85708"/>
                  </a:ext>
                </a:extLst>
              </a:tr>
            </a:tbl>
          </a:graphicData>
        </a:graphic>
      </p:graphicFrame>
      <p:sp>
        <p:nvSpPr>
          <p:cNvPr id="23" name="TextBox 22">
            <a:extLst>
              <a:ext uri="{FF2B5EF4-FFF2-40B4-BE49-F238E27FC236}">
                <a16:creationId xmlns:a16="http://schemas.microsoft.com/office/drawing/2014/main" id="{32561254-CC3B-8C85-31F6-89F64CFCFD56}"/>
              </a:ext>
            </a:extLst>
          </p:cNvPr>
          <p:cNvSpPr txBox="1"/>
          <p:nvPr/>
        </p:nvSpPr>
        <p:spPr>
          <a:xfrm>
            <a:off x="6096000" y="1730655"/>
            <a:ext cx="5579466" cy="374783"/>
          </a:xfrm>
          <a:prstGeom prst="rect">
            <a:avLst/>
          </a:prstGeom>
          <a:noFill/>
        </p:spPr>
        <p:txBody>
          <a:bodyPr wrap="square">
            <a:spAutoFit/>
          </a:bodyPr>
          <a:lstStyle/>
          <a:p>
            <a:pPr algn="ctr">
              <a:lnSpc>
                <a:spcPct val="107000"/>
              </a:lnSpc>
            </a:pPr>
            <a:r>
              <a:rPr lang="en-US" b="1" u="sng" kern="100" dirty="0">
                <a:solidFill>
                  <a:srgbClr val="000000"/>
                </a:solidFill>
                <a:ea typeface="Calibri" panose="020F0502020204030204" pitchFamily="34" charset="0"/>
                <a:cs typeface="Calibri" panose="020F0502020204030204" pitchFamily="34" charset="0"/>
              </a:rPr>
              <a:t>ALL PATIENTS (DEAD AND ALIVE)</a:t>
            </a:r>
            <a:endParaRPr lang="en-US" sz="1800" b="1" u="sng" kern="100" dirty="0">
              <a:solidFill>
                <a:srgbClr val="000000"/>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910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53199" y="207681"/>
            <a:ext cx="11410122" cy="1325563"/>
          </a:xfrm>
        </p:spPr>
        <p:txBody>
          <a:bodyPr>
            <a:normAutofit/>
          </a:bodyPr>
          <a:lstStyle/>
          <a:p>
            <a:pPr>
              <a:lnSpc>
                <a:spcPct val="150000"/>
              </a:lnSpc>
            </a:pPr>
            <a:r>
              <a:rPr lang="en-US" sz="4400" dirty="0">
                <a:solidFill>
                  <a:schemeClr val="tx1"/>
                </a:solidFill>
              </a:rPr>
              <a:t>Model Performance: K Neighbor Classifier</a:t>
            </a:r>
          </a:p>
        </p:txBody>
      </p:sp>
      <p:sp>
        <p:nvSpPr>
          <p:cNvPr id="3" name="AutoShape 2">
            <a:extLst>
              <a:ext uri="{FF2B5EF4-FFF2-40B4-BE49-F238E27FC236}">
                <a16:creationId xmlns:a16="http://schemas.microsoft.com/office/drawing/2014/main" id="{E2979FEF-5F54-FC65-18E9-84400DF085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Table 5">
            <a:extLst>
              <a:ext uri="{FF2B5EF4-FFF2-40B4-BE49-F238E27FC236}">
                <a16:creationId xmlns:a16="http://schemas.microsoft.com/office/drawing/2014/main" id="{57ABF0BC-8092-2C0F-2DCD-4FFD91D5427A}"/>
              </a:ext>
            </a:extLst>
          </p:cNvPr>
          <p:cNvGraphicFramePr>
            <a:graphicFrameLocks noGrp="1"/>
          </p:cNvGraphicFramePr>
          <p:nvPr>
            <p:extLst>
              <p:ext uri="{D42A27DB-BD31-4B8C-83A1-F6EECF244321}">
                <p14:modId xmlns:p14="http://schemas.microsoft.com/office/powerpoint/2010/main" val="3664875557"/>
              </p:ext>
            </p:extLst>
          </p:nvPr>
        </p:nvGraphicFramePr>
        <p:xfrm>
          <a:off x="1103586" y="3616391"/>
          <a:ext cx="3842466" cy="2529192"/>
        </p:xfrm>
        <a:graphic>
          <a:graphicData uri="http://schemas.openxmlformats.org/drawingml/2006/table">
            <a:tbl>
              <a:tblPr firstRow="1" bandRow="1">
                <a:tableStyleId>{10A1B5D5-9B99-4C35-A422-299274C87663}</a:tableStyleId>
              </a:tblPr>
              <a:tblGrid>
                <a:gridCol w="1280822">
                  <a:extLst>
                    <a:ext uri="{9D8B030D-6E8A-4147-A177-3AD203B41FA5}">
                      <a16:colId xmlns:a16="http://schemas.microsoft.com/office/drawing/2014/main" val="2861929356"/>
                    </a:ext>
                  </a:extLst>
                </a:gridCol>
                <a:gridCol w="1280822">
                  <a:extLst>
                    <a:ext uri="{9D8B030D-6E8A-4147-A177-3AD203B41FA5}">
                      <a16:colId xmlns:a16="http://schemas.microsoft.com/office/drawing/2014/main" val="3344123215"/>
                    </a:ext>
                  </a:extLst>
                </a:gridCol>
                <a:gridCol w="1280822">
                  <a:extLst>
                    <a:ext uri="{9D8B030D-6E8A-4147-A177-3AD203B41FA5}">
                      <a16:colId xmlns:a16="http://schemas.microsoft.com/office/drawing/2014/main" val="3854418654"/>
                    </a:ext>
                  </a:extLst>
                </a:gridCol>
              </a:tblGrid>
              <a:tr h="807396">
                <a:tc>
                  <a:txBody>
                    <a:bodyPr/>
                    <a:lstStyle/>
                    <a:p>
                      <a:pPr algn="ctr"/>
                      <a:r>
                        <a:rPr lang="en-US" b="1" dirty="0">
                          <a:solidFill>
                            <a:schemeClr val="tx1"/>
                          </a:solidFill>
                        </a:rPr>
                        <a:t>Actual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5609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1360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357870"/>
                  </a:ext>
                </a:extLst>
              </a:tr>
              <a:tr h="807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Actual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716440"/>
                  </a:ext>
                </a:extLst>
              </a:tr>
              <a:tr h="807396">
                <a:tc>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rPr>
                        <a:t>Predicted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Predicted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2757020"/>
                  </a:ext>
                </a:extLst>
              </a:tr>
            </a:tbl>
          </a:graphicData>
        </a:graphic>
      </p:graphicFrame>
      <p:sp>
        <p:nvSpPr>
          <p:cNvPr id="8" name="TextBox 7">
            <a:extLst>
              <a:ext uri="{FF2B5EF4-FFF2-40B4-BE49-F238E27FC236}">
                <a16:creationId xmlns:a16="http://schemas.microsoft.com/office/drawing/2014/main" id="{BFDAFFAA-A260-3883-3C90-D5E6A61FF060}"/>
              </a:ext>
            </a:extLst>
          </p:cNvPr>
          <p:cNvSpPr txBox="1"/>
          <p:nvPr/>
        </p:nvSpPr>
        <p:spPr>
          <a:xfrm>
            <a:off x="506681" y="3075538"/>
            <a:ext cx="3008910" cy="374783"/>
          </a:xfrm>
          <a:prstGeom prst="rect">
            <a:avLst/>
          </a:prstGeom>
          <a:noFill/>
        </p:spPr>
        <p:txBody>
          <a:bodyPr wrap="square">
            <a:spAutoFit/>
          </a:bodyPr>
          <a:lstStyle/>
          <a:p>
            <a:pPr algn="just">
              <a:lnSpc>
                <a:spcPct val="107000"/>
              </a:lnSpc>
            </a:pPr>
            <a:r>
              <a:rPr lang="en-US" sz="1800" b="1" kern="100" dirty="0">
                <a:solidFill>
                  <a:srgbClr val="000000"/>
                </a:solidFill>
                <a:ea typeface="Calibri" panose="020F0502020204030204" pitchFamily="34" charset="0"/>
                <a:cs typeface="Calibri" panose="020F0502020204030204" pitchFamily="34" charset="0"/>
              </a:rPr>
              <a:t>Confusion Matrix:</a:t>
            </a:r>
          </a:p>
        </p:txBody>
      </p:sp>
      <p:graphicFrame>
        <p:nvGraphicFramePr>
          <p:cNvPr id="17" name="Table 16">
            <a:extLst>
              <a:ext uri="{FF2B5EF4-FFF2-40B4-BE49-F238E27FC236}">
                <a16:creationId xmlns:a16="http://schemas.microsoft.com/office/drawing/2014/main" id="{17F9D783-8EA0-E732-D290-23D87E2FA510}"/>
              </a:ext>
            </a:extLst>
          </p:cNvPr>
          <p:cNvGraphicFramePr>
            <a:graphicFrameLocks noGrp="1"/>
          </p:cNvGraphicFramePr>
          <p:nvPr>
            <p:extLst>
              <p:ext uri="{D42A27DB-BD31-4B8C-83A1-F6EECF244321}">
                <p14:modId xmlns:p14="http://schemas.microsoft.com/office/powerpoint/2010/main" val="2642762157"/>
              </p:ext>
            </p:extLst>
          </p:nvPr>
        </p:nvGraphicFramePr>
        <p:xfrm>
          <a:off x="630712" y="2283477"/>
          <a:ext cx="4143168" cy="365760"/>
        </p:xfrm>
        <a:graphic>
          <a:graphicData uri="http://schemas.openxmlformats.org/drawingml/2006/table">
            <a:tbl>
              <a:tblPr firstRow="1" bandRow="1">
                <a:tableStyleId>{5C22544A-7EE6-4342-B048-85BDC9FD1C3A}</a:tableStyleId>
              </a:tblPr>
              <a:tblGrid>
                <a:gridCol w="2071584">
                  <a:extLst>
                    <a:ext uri="{9D8B030D-6E8A-4147-A177-3AD203B41FA5}">
                      <a16:colId xmlns:a16="http://schemas.microsoft.com/office/drawing/2014/main" val="1148487913"/>
                    </a:ext>
                  </a:extLst>
                </a:gridCol>
                <a:gridCol w="2071584">
                  <a:extLst>
                    <a:ext uri="{9D8B030D-6E8A-4147-A177-3AD203B41FA5}">
                      <a16:colId xmlns:a16="http://schemas.microsoft.com/office/drawing/2014/main" val="515633669"/>
                    </a:ext>
                  </a:extLst>
                </a:gridCol>
              </a:tblGrid>
              <a:tr h="207415">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dirty="0">
                          <a:solidFill>
                            <a:schemeClr val="tx1"/>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85708"/>
                  </a:ext>
                </a:extLst>
              </a:tr>
            </a:tbl>
          </a:graphicData>
        </a:graphic>
      </p:graphicFrame>
      <p:sp>
        <p:nvSpPr>
          <p:cNvPr id="18" name="TextBox 17">
            <a:extLst>
              <a:ext uri="{FF2B5EF4-FFF2-40B4-BE49-F238E27FC236}">
                <a16:creationId xmlns:a16="http://schemas.microsoft.com/office/drawing/2014/main" id="{27D84C0D-C44B-B430-CC95-A77FD135B247}"/>
              </a:ext>
            </a:extLst>
          </p:cNvPr>
          <p:cNvSpPr txBox="1"/>
          <p:nvPr/>
        </p:nvSpPr>
        <p:spPr>
          <a:xfrm>
            <a:off x="453199" y="1710835"/>
            <a:ext cx="5579466" cy="374783"/>
          </a:xfrm>
          <a:prstGeom prst="rect">
            <a:avLst/>
          </a:prstGeom>
          <a:noFill/>
        </p:spPr>
        <p:txBody>
          <a:bodyPr wrap="square">
            <a:spAutoFit/>
          </a:bodyPr>
          <a:lstStyle/>
          <a:p>
            <a:pPr algn="ctr">
              <a:lnSpc>
                <a:spcPct val="107000"/>
              </a:lnSpc>
            </a:pPr>
            <a:r>
              <a:rPr lang="en-US" b="1" u="sng" kern="100" dirty="0">
                <a:solidFill>
                  <a:srgbClr val="000000"/>
                </a:solidFill>
                <a:ea typeface="Calibri" panose="020F0502020204030204" pitchFamily="34" charset="0"/>
                <a:cs typeface="Calibri" panose="020F0502020204030204" pitchFamily="34" charset="0"/>
              </a:rPr>
              <a:t>ALIVE PATIENTS</a:t>
            </a:r>
            <a:endParaRPr lang="en-US" sz="1800" b="1" u="sng" kern="100" dirty="0">
              <a:solidFill>
                <a:srgbClr val="000000"/>
              </a:solidFill>
              <a:ea typeface="Calibri" panose="020F0502020204030204" pitchFamily="34" charset="0"/>
              <a:cs typeface="Calibri" panose="020F0502020204030204" pitchFamily="34" charset="0"/>
            </a:endParaRPr>
          </a:p>
        </p:txBody>
      </p:sp>
      <p:graphicFrame>
        <p:nvGraphicFramePr>
          <p:cNvPr id="19" name="Table 18">
            <a:extLst>
              <a:ext uri="{FF2B5EF4-FFF2-40B4-BE49-F238E27FC236}">
                <a16:creationId xmlns:a16="http://schemas.microsoft.com/office/drawing/2014/main" id="{FBD0DC50-D772-E4CE-693F-5FBAABB07F68}"/>
              </a:ext>
            </a:extLst>
          </p:cNvPr>
          <p:cNvGraphicFramePr>
            <a:graphicFrameLocks noGrp="1"/>
          </p:cNvGraphicFramePr>
          <p:nvPr>
            <p:extLst>
              <p:ext uri="{D42A27DB-BD31-4B8C-83A1-F6EECF244321}">
                <p14:modId xmlns:p14="http://schemas.microsoft.com/office/powerpoint/2010/main" val="168885950"/>
              </p:ext>
            </p:extLst>
          </p:nvPr>
        </p:nvGraphicFramePr>
        <p:xfrm>
          <a:off x="7113328" y="3519497"/>
          <a:ext cx="4143168" cy="2529192"/>
        </p:xfrm>
        <a:graphic>
          <a:graphicData uri="http://schemas.openxmlformats.org/drawingml/2006/table">
            <a:tbl>
              <a:tblPr firstRow="1" bandRow="1">
                <a:tableStyleId>{10A1B5D5-9B99-4C35-A422-299274C87663}</a:tableStyleId>
              </a:tblPr>
              <a:tblGrid>
                <a:gridCol w="1381056">
                  <a:extLst>
                    <a:ext uri="{9D8B030D-6E8A-4147-A177-3AD203B41FA5}">
                      <a16:colId xmlns:a16="http://schemas.microsoft.com/office/drawing/2014/main" val="2861929356"/>
                    </a:ext>
                  </a:extLst>
                </a:gridCol>
                <a:gridCol w="1381056">
                  <a:extLst>
                    <a:ext uri="{9D8B030D-6E8A-4147-A177-3AD203B41FA5}">
                      <a16:colId xmlns:a16="http://schemas.microsoft.com/office/drawing/2014/main" val="3344123215"/>
                    </a:ext>
                  </a:extLst>
                </a:gridCol>
                <a:gridCol w="1381056">
                  <a:extLst>
                    <a:ext uri="{9D8B030D-6E8A-4147-A177-3AD203B41FA5}">
                      <a16:colId xmlns:a16="http://schemas.microsoft.com/office/drawing/2014/main" val="3854418654"/>
                    </a:ext>
                  </a:extLst>
                </a:gridCol>
              </a:tblGrid>
              <a:tr h="807396">
                <a:tc>
                  <a:txBody>
                    <a:bodyPr/>
                    <a:lstStyle/>
                    <a:p>
                      <a:pPr algn="ctr"/>
                      <a:r>
                        <a:rPr lang="en-US" b="1" dirty="0">
                          <a:solidFill>
                            <a:schemeClr val="tx1"/>
                          </a:solidFill>
                        </a:rPr>
                        <a:t>Actual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8514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2552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4357870"/>
                  </a:ext>
                </a:extLst>
              </a:tr>
              <a:tr h="807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rPr>
                        <a:t>Actual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458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rPr>
                        <a:t>243</a:t>
                      </a:r>
                      <a:endParaRPr 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716440"/>
                  </a:ext>
                </a:extLst>
              </a:tr>
              <a:tr h="807396">
                <a:tc>
                  <a:txBody>
                    <a:bodyPr/>
                    <a:lstStyle/>
                    <a:p>
                      <a:pPr algn="ctr"/>
                      <a:endParaRPr lang="en-US" b="1"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tx1"/>
                          </a:solidFill>
                        </a:rPr>
                        <a:t>Predicted Not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solidFill>
                            <a:schemeClr val="tx1"/>
                          </a:solidFill>
                        </a:rPr>
                        <a:t>Predicted Readmitted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2757020"/>
                  </a:ext>
                </a:extLst>
              </a:tr>
            </a:tbl>
          </a:graphicData>
        </a:graphic>
      </p:graphicFrame>
      <p:sp>
        <p:nvSpPr>
          <p:cNvPr id="21" name="TextBox 20">
            <a:extLst>
              <a:ext uri="{FF2B5EF4-FFF2-40B4-BE49-F238E27FC236}">
                <a16:creationId xmlns:a16="http://schemas.microsoft.com/office/drawing/2014/main" id="{197A56AB-0F5D-4A12-2414-B08DF2D418DE}"/>
              </a:ext>
            </a:extLst>
          </p:cNvPr>
          <p:cNvSpPr txBox="1"/>
          <p:nvPr/>
        </p:nvSpPr>
        <p:spPr>
          <a:xfrm>
            <a:off x="6480794" y="3075538"/>
            <a:ext cx="3008910" cy="374783"/>
          </a:xfrm>
          <a:prstGeom prst="rect">
            <a:avLst/>
          </a:prstGeom>
          <a:noFill/>
        </p:spPr>
        <p:txBody>
          <a:bodyPr wrap="square">
            <a:spAutoFit/>
          </a:bodyPr>
          <a:lstStyle/>
          <a:p>
            <a:pPr algn="just">
              <a:lnSpc>
                <a:spcPct val="107000"/>
              </a:lnSpc>
            </a:pPr>
            <a:r>
              <a:rPr lang="en-US" sz="1800" b="1" kern="100" dirty="0">
                <a:solidFill>
                  <a:srgbClr val="000000"/>
                </a:solidFill>
                <a:ea typeface="Calibri" panose="020F0502020204030204" pitchFamily="34" charset="0"/>
                <a:cs typeface="Calibri" panose="020F0502020204030204" pitchFamily="34" charset="0"/>
              </a:rPr>
              <a:t>Confusion Matrix:</a:t>
            </a:r>
          </a:p>
        </p:txBody>
      </p:sp>
      <p:graphicFrame>
        <p:nvGraphicFramePr>
          <p:cNvPr id="22" name="Table 21">
            <a:extLst>
              <a:ext uri="{FF2B5EF4-FFF2-40B4-BE49-F238E27FC236}">
                <a16:creationId xmlns:a16="http://schemas.microsoft.com/office/drawing/2014/main" id="{3202A283-912F-AE6A-0573-2E451F19D703}"/>
              </a:ext>
            </a:extLst>
          </p:cNvPr>
          <p:cNvGraphicFramePr>
            <a:graphicFrameLocks noGrp="1"/>
          </p:cNvGraphicFramePr>
          <p:nvPr>
            <p:extLst>
              <p:ext uri="{D42A27DB-BD31-4B8C-83A1-F6EECF244321}">
                <p14:modId xmlns:p14="http://schemas.microsoft.com/office/powerpoint/2010/main" val="286756893"/>
              </p:ext>
            </p:extLst>
          </p:nvPr>
        </p:nvGraphicFramePr>
        <p:xfrm>
          <a:off x="6604825" y="2283477"/>
          <a:ext cx="4143168" cy="365760"/>
        </p:xfrm>
        <a:graphic>
          <a:graphicData uri="http://schemas.openxmlformats.org/drawingml/2006/table">
            <a:tbl>
              <a:tblPr firstRow="1" bandRow="1">
                <a:tableStyleId>{5C22544A-7EE6-4342-B048-85BDC9FD1C3A}</a:tableStyleId>
              </a:tblPr>
              <a:tblGrid>
                <a:gridCol w="2071584">
                  <a:extLst>
                    <a:ext uri="{9D8B030D-6E8A-4147-A177-3AD203B41FA5}">
                      <a16:colId xmlns:a16="http://schemas.microsoft.com/office/drawing/2014/main" val="1148487913"/>
                    </a:ext>
                  </a:extLst>
                </a:gridCol>
                <a:gridCol w="2071584">
                  <a:extLst>
                    <a:ext uri="{9D8B030D-6E8A-4147-A177-3AD203B41FA5}">
                      <a16:colId xmlns:a16="http://schemas.microsoft.com/office/drawing/2014/main" val="515633669"/>
                    </a:ext>
                  </a:extLst>
                </a:gridCol>
              </a:tblGrid>
              <a:tr h="207415">
                <a:tc>
                  <a:txBody>
                    <a:bodyPr/>
                    <a:lstStyle/>
                    <a:p>
                      <a:r>
                        <a:rPr lang="en-US" dirty="0">
                          <a:solidFill>
                            <a:schemeClr val="tx1"/>
                          </a:solidFill>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685708"/>
                  </a:ext>
                </a:extLst>
              </a:tr>
            </a:tbl>
          </a:graphicData>
        </a:graphic>
      </p:graphicFrame>
      <p:sp>
        <p:nvSpPr>
          <p:cNvPr id="23" name="TextBox 22">
            <a:extLst>
              <a:ext uri="{FF2B5EF4-FFF2-40B4-BE49-F238E27FC236}">
                <a16:creationId xmlns:a16="http://schemas.microsoft.com/office/drawing/2014/main" id="{32561254-CC3B-8C85-31F6-89F64CFCFD56}"/>
              </a:ext>
            </a:extLst>
          </p:cNvPr>
          <p:cNvSpPr txBox="1"/>
          <p:nvPr/>
        </p:nvSpPr>
        <p:spPr>
          <a:xfrm>
            <a:off x="6096000" y="1730655"/>
            <a:ext cx="5579466" cy="374783"/>
          </a:xfrm>
          <a:prstGeom prst="rect">
            <a:avLst/>
          </a:prstGeom>
          <a:noFill/>
        </p:spPr>
        <p:txBody>
          <a:bodyPr wrap="square">
            <a:spAutoFit/>
          </a:bodyPr>
          <a:lstStyle/>
          <a:p>
            <a:pPr algn="ctr">
              <a:lnSpc>
                <a:spcPct val="107000"/>
              </a:lnSpc>
            </a:pPr>
            <a:r>
              <a:rPr lang="en-US" b="1" u="sng" kern="100" dirty="0">
                <a:solidFill>
                  <a:srgbClr val="000000"/>
                </a:solidFill>
                <a:ea typeface="Calibri" panose="020F0502020204030204" pitchFamily="34" charset="0"/>
                <a:cs typeface="Calibri" panose="020F0502020204030204" pitchFamily="34" charset="0"/>
              </a:rPr>
              <a:t>ALL PATIENTS (DEAD AND ALIVE)</a:t>
            </a:r>
            <a:endParaRPr lang="en-US" sz="1800" b="1" u="sng" kern="100" dirty="0">
              <a:solidFill>
                <a:srgbClr val="000000"/>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421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663BA4-91BA-4643-99B0-739956FDCA5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17</a:t>
            </a:fld>
            <a:endParaRPr lang="en-US" dirty="0"/>
          </a:p>
        </p:txBody>
      </p:sp>
      <p:sp>
        <p:nvSpPr>
          <p:cNvPr id="3" name="Title 2">
            <a:extLst>
              <a:ext uri="{FF2B5EF4-FFF2-40B4-BE49-F238E27FC236}">
                <a16:creationId xmlns:a16="http://schemas.microsoft.com/office/drawing/2014/main" id="{87C332BC-5E48-3C67-0CCB-B48B3785F559}"/>
              </a:ext>
            </a:extLst>
          </p:cNvPr>
          <p:cNvSpPr>
            <a:spLocks noGrp="1"/>
          </p:cNvSpPr>
          <p:nvPr>
            <p:ph type="title"/>
          </p:nvPr>
        </p:nvSpPr>
        <p:spPr/>
        <p:txBody>
          <a:bodyPr>
            <a:normAutofit/>
          </a:bodyPr>
          <a:lstStyle/>
          <a:p>
            <a:r>
              <a:rPr lang="en-US" sz="4000" dirty="0">
                <a:solidFill>
                  <a:schemeClr val="tx1"/>
                </a:solidFill>
              </a:rPr>
              <a:t>CHALLENGES</a:t>
            </a:r>
            <a:endParaRPr lang="en-IN" sz="4000" dirty="0"/>
          </a:p>
        </p:txBody>
      </p:sp>
      <p:pic>
        <p:nvPicPr>
          <p:cNvPr id="6" name="Picture 5" descr="A head with gears and arrows&#10;&#10;Description automatically generated">
            <a:extLst>
              <a:ext uri="{FF2B5EF4-FFF2-40B4-BE49-F238E27FC236}">
                <a16:creationId xmlns:a16="http://schemas.microsoft.com/office/drawing/2014/main" id="{AE82F8BF-EF02-990B-37B6-E6EFACC03467}"/>
              </a:ext>
            </a:extLst>
          </p:cNvPr>
          <p:cNvPicPr>
            <a:picLocks noChangeAspect="1"/>
          </p:cNvPicPr>
          <p:nvPr/>
        </p:nvPicPr>
        <p:blipFill>
          <a:blip r:embed="rId2"/>
          <a:stretch>
            <a:fillRect/>
          </a:stretch>
        </p:blipFill>
        <p:spPr>
          <a:xfrm>
            <a:off x="1191041" y="2689344"/>
            <a:ext cx="1720412" cy="1720412"/>
          </a:xfrm>
          <a:prstGeom prst="rect">
            <a:avLst/>
          </a:prstGeom>
        </p:spPr>
      </p:pic>
      <p:sp>
        <p:nvSpPr>
          <p:cNvPr id="7" name="TextBox 6">
            <a:extLst>
              <a:ext uri="{FF2B5EF4-FFF2-40B4-BE49-F238E27FC236}">
                <a16:creationId xmlns:a16="http://schemas.microsoft.com/office/drawing/2014/main" id="{E3B8ADAE-B340-2905-216E-ABA535865378}"/>
              </a:ext>
            </a:extLst>
          </p:cNvPr>
          <p:cNvSpPr txBox="1"/>
          <p:nvPr/>
        </p:nvSpPr>
        <p:spPr>
          <a:xfrm>
            <a:off x="774568" y="4450456"/>
            <a:ext cx="2553357" cy="523220"/>
          </a:xfrm>
          <a:prstGeom prst="rect">
            <a:avLst/>
          </a:prstGeom>
          <a:noFill/>
        </p:spPr>
        <p:txBody>
          <a:bodyPr wrap="square" rtlCol="0">
            <a:spAutoFit/>
          </a:bodyPr>
          <a:lstStyle/>
          <a:p>
            <a:pPr algn="ctr"/>
            <a:r>
              <a:rPr lang="en-IN" sz="1400" b="1" dirty="0"/>
              <a:t>Lack/minimal domain knowledge</a:t>
            </a:r>
          </a:p>
        </p:txBody>
      </p:sp>
      <p:pic>
        <p:nvPicPr>
          <p:cNvPr id="9" name="Picture 8" descr="A cloud computing logo with a cloud and a circular object&#10;&#10;Description automatically generated with medium confidence">
            <a:extLst>
              <a:ext uri="{FF2B5EF4-FFF2-40B4-BE49-F238E27FC236}">
                <a16:creationId xmlns:a16="http://schemas.microsoft.com/office/drawing/2014/main" id="{FB56D203-16C5-7C25-92D2-B31B27D79B79}"/>
              </a:ext>
            </a:extLst>
          </p:cNvPr>
          <p:cNvPicPr>
            <a:picLocks noChangeAspect="1"/>
          </p:cNvPicPr>
          <p:nvPr/>
        </p:nvPicPr>
        <p:blipFill>
          <a:blip r:embed="rId3"/>
          <a:stretch>
            <a:fillRect/>
          </a:stretch>
        </p:blipFill>
        <p:spPr>
          <a:xfrm>
            <a:off x="5173377" y="1304312"/>
            <a:ext cx="1845246" cy="1845246"/>
          </a:xfrm>
          <a:prstGeom prst="rect">
            <a:avLst/>
          </a:prstGeom>
        </p:spPr>
      </p:pic>
      <p:sp>
        <p:nvSpPr>
          <p:cNvPr id="11" name="TextBox 10">
            <a:extLst>
              <a:ext uri="{FF2B5EF4-FFF2-40B4-BE49-F238E27FC236}">
                <a16:creationId xmlns:a16="http://schemas.microsoft.com/office/drawing/2014/main" id="{6EAAE2E6-EE6A-7CF5-BC42-43074E50A146}"/>
              </a:ext>
            </a:extLst>
          </p:cNvPr>
          <p:cNvSpPr txBox="1"/>
          <p:nvPr/>
        </p:nvSpPr>
        <p:spPr>
          <a:xfrm>
            <a:off x="4038600" y="3242237"/>
            <a:ext cx="4375528" cy="523220"/>
          </a:xfrm>
          <a:prstGeom prst="rect">
            <a:avLst/>
          </a:prstGeom>
          <a:noFill/>
        </p:spPr>
        <p:txBody>
          <a:bodyPr wrap="square" rtlCol="0">
            <a:spAutoFit/>
          </a:bodyPr>
          <a:lstStyle/>
          <a:p>
            <a:pPr algn="ctr"/>
            <a:r>
              <a:rPr lang="en-US" sz="1400" b="1" dirty="0"/>
              <a:t>Too many datasets to be analyzed to appropriately choose the correct data for the modeling</a:t>
            </a:r>
            <a:endParaRPr lang="en-IN" sz="1400" b="1" dirty="0"/>
          </a:p>
        </p:txBody>
      </p:sp>
      <p:pic>
        <p:nvPicPr>
          <p:cNvPr id="13" name="Picture 12">
            <a:extLst>
              <a:ext uri="{FF2B5EF4-FFF2-40B4-BE49-F238E27FC236}">
                <a16:creationId xmlns:a16="http://schemas.microsoft.com/office/drawing/2014/main" id="{35D6DFFB-0F4D-B759-D8AF-011FF5FC9898}"/>
              </a:ext>
            </a:extLst>
          </p:cNvPr>
          <p:cNvPicPr>
            <a:picLocks noChangeAspect="1"/>
          </p:cNvPicPr>
          <p:nvPr/>
        </p:nvPicPr>
        <p:blipFill>
          <a:blip r:embed="rId4"/>
          <a:srcRect/>
          <a:stretch/>
        </p:blipFill>
        <p:spPr>
          <a:xfrm>
            <a:off x="8624777" y="2721728"/>
            <a:ext cx="3240193" cy="1845245"/>
          </a:xfrm>
          <a:prstGeom prst="rect">
            <a:avLst/>
          </a:prstGeom>
        </p:spPr>
      </p:pic>
      <p:sp>
        <p:nvSpPr>
          <p:cNvPr id="14" name="TextBox 13">
            <a:extLst>
              <a:ext uri="{FF2B5EF4-FFF2-40B4-BE49-F238E27FC236}">
                <a16:creationId xmlns:a16="http://schemas.microsoft.com/office/drawing/2014/main" id="{AA7F4D2B-5B54-E56B-3DD7-430254F48F9A}"/>
              </a:ext>
            </a:extLst>
          </p:cNvPr>
          <p:cNvSpPr txBox="1"/>
          <p:nvPr/>
        </p:nvSpPr>
        <p:spPr>
          <a:xfrm>
            <a:off x="8968194" y="4665899"/>
            <a:ext cx="2553357" cy="307777"/>
          </a:xfrm>
          <a:prstGeom prst="rect">
            <a:avLst/>
          </a:prstGeom>
          <a:noFill/>
        </p:spPr>
        <p:txBody>
          <a:bodyPr wrap="square" rtlCol="0">
            <a:spAutoFit/>
          </a:bodyPr>
          <a:lstStyle/>
          <a:p>
            <a:pPr algn="ctr"/>
            <a:r>
              <a:rPr lang="en-IN" sz="1400" b="1" dirty="0"/>
              <a:t>Handling missing values</a:t>
            </a:r>
          </a:p>
        </p:txBody>
      </p:sp>
      <p:sp>
        <p:nvSpPr>
          <p:cNvPr id="2" name="TextBox 1">
            <a:extLst>
              <a:ext uri="{FF2B5EF4-FFF2-40B4-BE49-F238E27FC236}">
                <a16:creationId xmlns:a16="http://schemas.microsoft.com/office/drawing/2014/main" id="{B4C40AED-96FD-EEF6-4A50-0F29286445BC}"/>
              </a:ext>
            </a:extLst>
          </p:cNvPr>
          <p:cNvSpPr txBox="1"/>
          <p:nvPr/>
        </p:nvSpPr>
        <p:spPr>
          <a:xfrm>
            <a:off x="3960295" y="5998192"/>
            <a:ext cx="4375528" cy="307777"/>
          </a:xfrm>
          <a:prstGeom prst="rect">
            <a:avLst/>
          </a:prstGeom>
          <a:noFill/>
        </p:spPr>
        <p:txBody>
          <a:bodyPr wrap="square" rtlCol="0">
            <a:spAutoFit/>
          </a:bodyPr>
          <a:lstStyle/>
          <a:p>
            <a:pPr algn="ctr"/>
            <a:r>
              <a:rPr lang="en-US" sz="1400" b="1" dirty="0"/>
              <a:t>Class Imbalance</a:t>
            </a:r>
            <a:endParaRPr lang="en-IN" sz="1400" b="1" dirty="0"/>
          </a:p>
        </p:txBody>
      </p:sp>
      <p:pic>
        <p:nvPicPr>
          <p:cNvPr id="1026" name="Picture 2" descr="Imbalance Vector Art, Icons, and Graphics for Free Download">
            <a:extLst>
              <a:ext uri="{FF2B5EF4-FFF2-40B4-BE49-F238E27FC236}">
                <a16:creationId xmlns:a16="http://schemas.microsoft.com/office/drawing/2014/main" id="{5E67C188-9A36-02B9-F4F5-17E0EB63BD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8211" y="4318760"/>
            <a:ext cx="1720412" cy="165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0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AFB39-3A18-D913-5D9B-B8428F3BBC79}"/>
              </a:ext>
            </a:extLst>
          </p:cNvPr>
          <p:cNvSpPr>
            <a:spLocks noGrp="1"/>
          </p:cNvSpPr>
          <p:nvPr>
            <p:ph type="title"/>
          </p:nvPr>
        </p:nvSpPr>
        <p:spPr>
          <a:xfrm>
            <a:off x="6375824" y="641708"/>
            <a:ext cx="4977976" cy="749989"/>
          </a:xfrm>
        </p:spPr>
        <p:txBody>
          <a:bodyPr vert="horz" lIns="91440" tIns="45720" rIns="91440" bIns="45720" rtlCol="0" anchor="ctr">
            <a:normAutofit/>
          </a:bodyPr>
          <a:lstStyle/>
          <a:p>
            <a:pPr algn="ctr"/>
            <a:r>
              <a:rPr lang="en-US" kern="1200" dirty="0">
                <a:solidFill>
                  <a:schemeClr val="tx1"/>
                </a:solidFill>
                <a:latin typeface="+mj-lt"/>
                <a:ea typeface="+mj-ea"/>
                <a:cs typeface="+mj-cs"/>
              </a:rPr>
              <a:t>CONCLUSION</a:t>
            </a:r>
          </a:p>
        </p:txBody>
      </p:sp>
      <p:pic>
        <p:nvPicPr>
          <p:cNvPr id="10" name="Graphic 9" descr="Health">
            <a:extLst>
              <a:ext uri="{FF2B5EF4-FFF2-40B4-BE49-F238E27FC236}">
                <a16:creationId xmlns:a16="http://schemas.microsoft.com/office/drawing/2014/main" id="{A64E0F15-9B84-DDCC-0D52-1D0742DEE8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6" name="TextBox 5">
            <a:extLst>
              <a:ext uri="{FF2B5EF4-FFF2-40B4-BE49-F238E27FC236}">
                <a16:creationId xmlns:a16="http://schemas.microsoft.com/office/drawing/2014/main" id="{018840A1-3D6E-CA9B-3A7A-8DD7E8BFAB30}"/>
              </a:ext>
            </a:extLst>
          </p:cNvPr>
          <p:cNvSpPr txBox="1"/>
          <p:nvPr/>
        </p:nvSpPr>
        <p:spPr>
          <a:xfrm>
            <a:off x="6096000" y="1461814"/>
            <a:ext cx="5928607" cy="4094160"/>
          </a:xfrm>
          <a:prstGeom prst="rect">
            <a:avLst/>
          </a:prstGeom>
        </p:spPr>
        <p:txBody>
          <a:bodyPr vert="horz" lIns="91440" tIns="45720" rIns="91440" bIns="45720" rtlCol="0" anchor="ctr">
            <a:noAutofit/>
          </a:bodyPr>
          <a:lstStyle/>
          <a:p>
            <a:pPr marL="57150" indent="-285750" algn="just">
              <a:lnSpc>
                <a:spcPct val="90000"/>
              </a:lnSpc>
              <a:spcAft>
                <a:spcPts val="800"/>
              </a:spcAft>
              <a:buFont typeface="Wingdings" panose="05000000000000000000" pitchFamily="2" charset="2"/>
              <a:buChar char="q"/>
            </a:pPr>
            <a:r>
              <a:rPr lang="en-US" sz="1600" b="1" dirty="0"/>
              <a:t>Patient readmission rate is a very sensitive subject and important to keep a closely track on it. This rate should be less than 14.5%. </a:t>
            </a:r>
          </a:p>
          <a:p>
            <a:pPr algn="just">
              <a:lnSpc>
                <a:spcPct val="90000"/>
              </a:lnSpc>
              <a:spcAft>
                <a:spcPts val="800"/>
              </a:spcAft>
            </a:pPr>
            <a:endParaRPr lang="en-US" sz="1600" b="1" dirty="0"/>
          </a:p>
          <a:p>
            <a:pPr marL="57150" indent="-285750" algn="just">
              <a:lnSpc>
                <a:spcPct val="90000"/>
              </a:lnSpc>
              <a:spcAft>
                <a:spcPts val="800"/>
              </a:spcAft>
              <a:buFont typeface="Wingdings" panose="05000000000000000000" pitchFamily="2" charset="2"/>
              <a:buChar char="q"/>
            </a:pPr>
            <a:r>
              <a:rPr lang="en-US" sz="1600" b="1" dirty="0"/>
              <a:t>The readmission of a patient into a hospital and proper treatment is extremely correlated with the type of symptoms and medical record of the patient. </a:t>
            </a:r>
          </a:p>
          <a:p>
            <a:pPr algn="just">
              <a:lnSpc>
                <a:spcPct val="90000"/>
              </a:lnSpc>
              <a:spcAft>
                <a:spcPts val="800"/>
              </a:spcAft>
            </a:pPr>
            <a:endParaRPr lang="en-US" sz="1600" b="1" dirty="0"/>
          </a:p>
          <a:p>
            <a:pPr marL="57150" indent="-285750" algn="just">
              <a:lnSpc>
                <a:spcPct val="90000"/>
              </a:lnSpc>
              <a:spcAft>
                <a:spcPts val="800"/>
              </a:spcAft>
              <a:buFont typeface="Wingdings" panose="05000000000000000000" pitchFamily="2" charset="2"/>
              <a:buChar char="q"/>
            </a:pPr>
            <a:r>
              <a:rPr lang="en-US" sz="1600" b="1" dirty="0"/>
              <a:t>For assessing the likelihood of patient readmission, the best model performance for our dataset and our analysis are Logistic Regression and K Neighbors Classifier. </a:t>
            </a:r>
          </a:p>
          <a:p>
            <a:pPr algn="just">
              <a:lnSpc>
                <a:spcPct val="90000"/>
              </a:lnSpc>
              <a:spcAft>
                <a:spcPts val="800"/>
              </a:spcAft>
            </a:pPr>
            <a:endParaRPr lang="en-US" sz="1600" b="1" dirty="0"/>
          </a:p>
          <a:p>
            <a:pPr marL="57150" indent="-285750" algn="just">
              <a:lnSpc>
                <a:spcPct val="90000"/>
              </a:lnSpc>
              <a:spcAft>
                <a:spcPts val="800"/>
              </a:spcAft>
              <a:buFont typeface="Wingdings" panose="05000000000000000000" pitchFamily="2" charset="2"/>
              <a:buChar char="q"/>
            </a:pPr>
            <a:r>
              <a:rPr lang="en-US" sz="1600" b="1" dirty="0"/>
              <a:t>For readmission predictions, the Logistic Regression and K Neighbors Classifier demonstrate the highest accurate rate for the testing dataset and recall scores. </a:t>
            </a:r>
          </a:p>
        </p:txBody>
      </p:sp>
      <p:grpSp>
        <p:nvGrpSpPr>
          <p:cNvPr id="17" name="Group 16">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8" name="Freeform: Shape 17">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2C382FA8-03B5-D63F-F093-7F1F00693C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z="1200" smtClean="0"/>
              <a:pPr>
                <a:spcAft>
                  <a:spcPts val="600"/>
                </a:spcAft>
              </a:pPr>
              <a:t>18</a:t>
            </a:fld>
            <a:endParaRPr lang="en-US" sz="1200"/>
          </a:p>
        </p:txBody>
      </p:sp>
    </p:spTree>
    <p:extLst>
      <p:ext uri="{BB962C8B-B14F-4D97-AF65-F5344CB8AC3E}">
        <p14:creationId xmlns:p14="http://schemas.microsoft.com/office/powerpoint/2010/main" val="1626939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457200" y="365125"/>
            <a:ext cx="10515600" cy="1325563"/>
          </a:xfrm>
        </p:spPr>
        <p:txBody>
          <a:bodyPr/>
          <a:lstStyle/>
          <a:p>
            <a:r>
              <a:rPr lang="en-US" dirty="0">
                <a:solidFill>
                  <a:schemeClr val="tx1"/>
                </a:solidFill>
              </a:rPr>
              <a:t>REFERENCE</a:t>
            </a:r>
          </a:p>
        </p:txBody>
      </p:sp>
      <p:sp>
        <p:nvSpPr>
          <p:cNvPr id="3" name="Text Placeholder 2">
            <a:extLst>
              <a:ext uri="{FF2B5EF4-FFF2-40B4-BE49-F238E27FC236}">
                <a16:creationId xmlns:a16="http://schemas.microsoft.com/office/drawing/2014/main" id="{3BD1BF38-3044-4FB6-A222-979FD3162C9D}"/>
              </a:ext>
            </a:extLst>
          </p:cNvPr>
          <p:cNvSpPr>
            <a:spLocks noGrp="1"/>
          </p:cNvSpPr>
          <p:nvPr>
            <p:ph type="body" idx="1"/>
          </p:nvPr>
        </p:nvSpPr>
        <p:spPr>
          <a:xfrm>
            <a:off x="790242" y="1702677"/>
            <a:ext cx="2971800" cy="823912"/>
          </a:xfrm>
        </p:spPr>
        <p:txBody>
          <a:bodyPr anchor="ctr" anchorCtr="0">
            <a:normAutofit/>
          </a:bodyPr>
          <a:lstStyle/>
          <a:p>
            <a:pPr algn="ctr"/>
            <a:r>
              <a:rPr lang="en-CA" sz="1800" b="1" kern="100" dirty="0">
                <a:effectLst/>
                <a:ea typeface="Aptos" panose="020B0004020202020204" pitchFamily="34" charset="0"/>
                <a:cs typeface="Times New Roman" panose="02020603050405020304" pitchFamily="18" charset="0"/>
              </a:rPr>
              <a:t>Dataset (Physionet):</a:t>
            </a:r>
            <a:endParaRPr lang="en-IN" sz="1800" kern="100" dirty="0">
              <a:effectLst/>
              <a:ea typeface="Aptos" panose="020B000402020202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457200" y="2554672"/>
            <a:ext cx="3673366" cy="3614900"/>
          </a:xfrm>
        </p:spPr>
        <p:txBody>
          <a:bodyPr>
            <a:noAutofit/>
          </a:bodyPr>
          <a:lstStyle/>
          <a:p>
            <a:r>
              <a:rPr lang="en-US" dirty="0">
                <a:effectLst/>
              </a:rPr>
              <a:t>Johnson, A., Pollard, T., &amp; Mark, R. (2016, September 4). </a:t>
            </a:r>
            <a:r>
              <a:rPr lang="en-US" i="1" dirty="0">
                <a:effectLst/>
              </a:rPr>
              <a:t>Mimic-III clinical database</a:t>
            </a:r>
            <a:r>
              <a:rPr lang="en-US" dirty="0">
                <a:effectLst/>
              </a:rPr>
              <a:t>. MIMIC-III Clinical Database v1.4. </a:t>
            </a:r>
            <a:r>
              <a:rPr lang="en-US" dirty="0">
                <a:effectLst/>
                <a:hlinkClick r:id="rId2"/>
              </a:rPr>
              <a:t>https://physionet.org/content/mimiciii/1.4/ </a:t>
            </a:r>
            <a:endParaRPr lang="en-US" dirty="0">
              <a:effectLst/>
            </a:endParaRPr>
          </a:p>
        </p:txBody>
      </p:sp>
      <p:sp>
        <p:nvSpPr>
          <p:cNvPr id="7" name="Text Placeholder 6">
            <a:extLst>
              <a:ext uri="{FF2B5EF4-FFF2-40B4-BE49-F238E27FC236}">
                <a16:creationId xmlns:a16="http://schemas.microsoft.com/office/drawing/2014/main" id="{0DECF210-3396-4326-A2DB-16C401CA2CC1}"/>
              </a:ext>
            </a:extLst>
          </p:cNvPr>
          <p:cNvSpPr>
            <a:spLocks noGrp="1"/>
          </p:cNvSpPr>
          <p:nvPr>
            <p:ph type="body" sz="quarter" idx="3"/>
          </p:nvPr>
        </p:nvSpPr>
        <p:spPr>
          <a:xfrm>
            <a:off x="4515595" y="1702677"/>
            <a:ext cx="2971800" cy="823912"/>
          </a:xfrm>
        </p:spPr>
        <p:txBody>
          <a:bodyPr anchor="ctr" anchorCtr="0">
            <a:normAutofit/>
          </a:bodyPr>
          <a:lstStyle/>
          <a:p>
            <a:pPr lvl="0" algn="ctr">
              <a:lnSpc>
                <a:spcPct val="107000"/>
              </a:lnSpc>
              <a:spcAft>
                <a:spcPts val="800"/>
              </a:spcAft>
            </a:pPr>
            <a:r>
              <a:rPr lang="en-CA" sz="1800" b="1" kern="100" dirty="0">
                <a:effectLst/>
                <a:ea typeface="Aptos" panose="020B0004020202020204" pitchFamily="34" charset="0"/>
                <a:cs typeface="Times New Roman" panose="02020603050405020304" pitchFamily="18" charset="0"/>
              </a:rPr>
              <a:t>Machine learning:</a:t>
            </a:r>
            <a:endParaRPr lang="en-IN" sz="1800" kern="100" dirty="0">
              <a:effectLst/>
              <a:ea typeface="Aptos" panose="020B000402020202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sz="quarter" idx="4"/>
          </p:nvPr>
        </p:nvSpPr>
        <p:spPr>
          <a:xfrm>
            <a:off x="4407251" y="2559270"/>
            <a:ext cx="3188488" cy="3246120"/>
          </a:xfrm>
        </p:spPr>
        <p:txBody>
          <a:bodyPr>
            <a:noAutofit/>
          </a:bodyPr>
          <a:lstStyle/>
          <a:p>
            <a:r>
              <a:rPr lang="en-US" dirty="0"/>
              <a:t>Machine Learning Mastery. (2023, September 8). </a:t>
            </a:r>
            <a:r>
              <a:rPr lang="en-US" i="1" dirty="0"/>
              <a:t>Machine Learning Mastery. </a:t>
            </a:r>
            <a:r>
              <a:rPr lang="en-US" dirty="0"/>
              <a:t>MachineLearningMastery.com. </a:t>
            </a:r>
            <a:r>
              <a:rPr lang="en-US" dirty="0">
                <a:hlinkClick r:id="rId3"/>
              </a:rPr>
              <a:t>https://machinelearningmastery.com/</a:t>
            </a:r>
            <a:endParaRPr lang="en-US" dirty="0"/>
          </a:p>
          <a:p>
            <a:r>
              <a:rPr lang="en-US" b="0" i="0" dirty="0">
                <a:solidFill>
                  <a:srgbClr val="05103E"/>
                </a:solidFill>
                <a:effectLst/>
                <a:latin typeface="Source Sans Pro Light (Body)"/>
              </a:rPr>
              <a:t>Amin-</a:t>
            </a:r>
            <a:r>
              <a:rPr lang="en-US" b="0" i="0" dirty="0" err="1">
                <a:solidFill>
                  <a:srgbClr val="05103E"/>
                </a:solidFill>
                <a:effectLst/>
                <a:latin typeface="Source Sans Pro Light (Body)"/>
              </a:rPr>
              <a:t>Nejad</a:t>
            </a:r>
            <a:r>
              <a:rPr lang="en-US" b="0" i="0" dirty="0">
                <a:solidFill>
                  <a:srgbClr val="05103E"/>
                </a:solidFill>
                <a:effectLst/>
                <a:latin typeface="Source Sans Pro Light (Body)"/>
              </a:rPr>
              <a:t>. (n.d.). </a:t>
            </a:r>
            <a:r>
              <a:rPr lang="en-US" b="0" i="1" dirty="0">
                <a:solidFill>
                  <a:srgbClr val="05103E"/>
                </a:solidFill>
                <a:effectLst/>
                <a:latin typeface="Source Sans Pro Light (Body)"/>
              </a:rPr>
              <a:t>GitHub - amin-</a:t>
            </a:r>
            <a:r>
              <a:rPr lang="en-US" b="0" i="1" dirty="0" err="1">
                <a:solidFill>
                  <a:srgbClr val="05103E"/>
                </a:solidFill>
                <a:effectLst/>
                <a:latin typeface="Source Sans Pro Light (Body)"/>
              </a:rPr>
              <a:t>nejad</a:t>
            </a:r>
            <a:r>
              <a:rPr lang="en-US" b="0" i="1" dirty="0">
                <a:solidFill>
                  <a:srgbClr val="05103E"/>
                </a:solidFill>
                <a:effectLst/>
                <a:latin typeface="Source Sans Pro Light (Body)"/>
              </a:rPr>
              <a:t>/mimic-readmission-prediction: Master’s project</a:t>
            </a:r>
            <a:r>
              <a:rPr lang="en-US" b="0" i="0" dirty="0">
                <a:solidFill>
                  <a:srgbClr val="05103E"/>
                </a:solidFill>
                <a:effectLst/>
                <a:latin typeface="Source Sans Pro Light (Body)"/>
              </a:rPr>
              <a:t>. GitHub. </a:t>
            </a:r>
            <a:r>
              <a:rPr lang="en-US" b="0" i="0" dirty="0">
                <a:solidFill>
                  <a:srgbClr val="05103E"/>
                </a:solidFill>
                <a:effectLst/>
                <a:latin typeface="Source Sans Pro Light (Body)"/>
                <a:hlinkClick r:id="rId4"/>
              </a:rPr>
              <a:t>https://github.com/amin-nejad/mimic-readmission-prediction</a:t>
            </a:r>
            <a:endParaRPr lang="en-US" dirty="0">
              <a:latin typeface="Source Sans Pro Light (Body)"/>
            </a:endParaRPr>
          </a:p>
        </p:txBody>
      </p:sp>
      <p:sp>
        <p:nvSpPr>
          <p:cNvPr id="8" name="Text Placeholder 7">
            <a:extLst>
              <a:ext uri="{FF2B5EF4-FFF2-40B4-BE49-F238E27FC236}">
                <a16:creationId xmlns:a16="http://schemas.microsoft.com/office/drawing/2014/main" id="{36B4EA57-3F87-42E4-8BBF-ABC4118F11B3}"/>
              </a:ext>
            </a:extLst>
          </p:cNvPr>
          <p:cNvSpPr>
            <a:spLocks noGrp="1"/>
          </p:cNvSpPr>
          <p:nvPr>
            <p:ph type="body" sz="quarter" idx="13"/>
          </p:nvPr>
        </p:nvSpPr>
        <p:spPr>
          <a:xfrm>
            <a:off x="8240948" y="1690688"/>
            <a:ext cx="2971800" cy="823912"/>
          </a:xfrm>
        </p:spPr>
        <p:txBody>
          <a:bodyPr anchor="ctr" anchorCtr="0">
            <a:normAutofit/>
          </a:bodyPr>
          <a:lstStyle/>
          <a:p>
            <a:pPr algn="ctr"/>
            <a:r>
              <a:rPr lang="en-US" b="1" dirty="0"/>
              <a:t>Images:</a:t>
            </a:r>
          </a:p>
        </p:txBody>
      </p:sp>
      <p:sp>
        <p:nvSpPr>
          <p:cNvPr id="9" name="Content Placeholder 8">
            <a:extLst>
              <a:ext uri="{FF2B5EF4-FFF2-40B4-BE49-F238E27FC236}">
                <a16:creationId xmlns:a16="http://schemas.microsoft.com/office/drawing/2014/main" id="{D4F171EB-B5A9-44F7-9D34-E20FB484C088}"/>
              </a:ext>
            </a:extLst>
          </p:cNvPr>
          <p:cNvSpPr>
            <a:spLocks noGrp="1"/>
          </p:cNvSpPr>
          <p:nvPr>
            <p:ph sz="quarter" idx="14"/>
          </p:nvPr>
        </p:nvSpPr>
        <p:spPr>
          <a:xfrm>
            <a:off x="8240948" y="2508196"/>
            <a:ext cx="3347933" cy="3246120"/>
          </a:xfrm>
        </p:spPr>
        <p:txBody>
          <a:bodyPr>
            <a:noAutofit/>
          </a:bodyPr>
          <a:lstStyle/>
          <a:p>
            <a:r>
              <a:rPr lang="en-US" dirty="0">
                <a:effectLst/>
              </a:rPr>
              <a:t>Google. (</a:t>
            </a:r>
            <a:r>
              <a:rPr lang="en-US" dirty="0" err="1">
                <a:effectLst/>
              </a:rPr>
              <a:t>n.d</a:t>
            </a:r>
            <a:r>
              <a:rPr lang="en-US" dirty="0">
                <a:effectLst/>
              </a:rPr>
              <a:t>). Google. </a:t>
            </a:r>
            <a:r>
              <a:rPr lang="en-US" dirty="0">
                <a:effectLst/>
                <a:hlinkClick r:id="rId5"/>
              </a:rPr>
              <a:t>https://www.google.com/webhp?hl=en&amp;sa=X&amp;ved=0ahUKEwia687NhMOFAxV8j4kEHZ3OChYQPAgJ</a:t>
            </a:r>
            <a:endParaRPr lang="en-US" dirty="0">
              <a:effectLst/>
            </a:endParaRPr>
          </a:p>
        </p:txBody>
      </p:sp>
      <p:sp>
        <p:nvSpPr>
          <p:cNvPr id="11" name="Footer Placeholder 10">
            <a:extLst>
              <a:ext uri="{FF2B5EF4-FFF2-40B4-BE49-F238E27FC236}">
                <a16:creationId xmlns:a16="http://schemas.microsoft.com/office/drawing/2014/main" id="{2172D52F-1835-44D1-89BA-D71DFA173015}"/>
              </a:ext>
            </a:extLst>
          </p:cNvPr>
          <p:cNvSpPr>
            <a:spLocks noGrp="1"/>
          </p:cNvSpPr>
          <p:nvPr>
            <p:ph type="ftr" sz="quarter" idx="11"/>
          </p:nvPr>
        </p:nvSpPr>
        <p:spPr>
          <a:xfrm>
            <a:off x="4038600" y="6356350"/>
            <a:ext cx="4114800" cy="365125"/>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B8E562-8B85-4194-9740-CB3A1A2350D4}"/>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413412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57199" y="2558804"/>
            <a:ext cx="3848101" cy="869879"/>
          </a:xfrm>
        </p:spPr>
        <p:txBody>
          <a:bodyPr/>
          <a:lstStyle/>
          <a:p>
            <a:pPr algn="ctr"/>
            <a:r>
              <a:rPr lang="en-US" dirty="0">
                <a:solidFill>
                  <a:schemeClr val="tx1"/>
                </a:solidFill>
              </a:rPr>
              <a:t>CONTENT</a:t>
            </a:r>
          </a:p>
        </p:txBody>
      </p:sp>
      <p:pic>
        <p:nvPicPr>
          <p:cNvPr id="11" name="Picture Placeholder 10">
            <a:extLst>
              <a:ext uri="{FF2B5EF4-FFF2-40B4-BE49-F238E27FC236}">
                <a16:creationId xmlns:a16="http://schemas.microsoft.com/office/drawing/2014/main" id="{5605CAF4-87E0-4A20-9AC1-E42F5D70BF4A}"/>
              </a:ext>
            </a:extLst>
          </p:cNvPr>
          <p:cNvPicPr>
            <a:picLocks noGrp="1" noChangeAspect="1"/>
          </p:cNvPicPr>
          <p:nvPr>
            <p:ph type="pic" sz="quarter" idx="15"/>
          </p:nvPr>
        </p:nvPicPr>
        <p:blipFill>
          <a:blip r:embed="rId2">
            <a:alphaModFix amt="85000"/>
          </a:blip>
          <a:srcRect/>
          <a:stretch/>
        </p:blipFill>
        <p:spPr>
          <a:xfrm>
            <a:off x="4650471" y="1637610"/>
            <a:ext cx="2743199" cy="3657600"/>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DA821450-3024-4103-98AE-6D80CECEDA41}"/>
              </a:ext>
            </a:extLst>
          </p:cNvPr>
          <p:cNvSpPr>
            <a:spLocks noGrp="1"/>
          </p:cNvSpPr>
          <p:nvPr>
            <p:ph type="body" sz="quarter" idx="16"/>
          </p:nvPr>
        </p:nvSpPr>
        <p:spPr>
          <a:xfrm>
            <a:off x="7832741" y="1088018"/>
            <a:ext cx="3960677" cy="4681330"/>
          </a:xfrm>
        </p:spPr>
        <p:txBody>
          <a:bodyPr anchor="ctr" anchorCtr="0">
            <a:normAutofit fontScale="92500" lnSpcReduction="20000"/>
          </a:bodyPr>
          <a:lstStyle/>
          <a:p>
            <a:pPr>
              <a:lnSpc>
                <a:spcPct val="150000"/>
              </a:lnSpc>
              <a:buClr>
                <a:schemeClr val="bg1"/>
              </a:buClr>
            </a:pPr>
            <a:r>
              <a:rPr lang="en-US" b="1" dirty="0"/>
              <a:t>Introduction</a:t>
            </a:r>
          </a:p>
          <a:p>
            <a:pPr>
              <a:lnSpc>
                <a:spcPct val="150000"/>
              </a:lnSpc>
              <a:buClr>
                <a:schemeClr val="bg1"/>
              </a:buClr>
            </a:pPr>
            <a:r>
              <a:rPr lang="en-US" b="1" dirty="0"/>
              <a:t>Problem Statement</a:t>
            </a:r>
          </a:p>
          <a:p>
            <a:pPr>
              <a:lnSpc>
                <a:spcPct val="150000"/>
              </a:lnSpc>
              <a:buClr>
                <a:schemeClr val="bg1"/>
              </a:buClr>
            </a:pPr>
            <a:r>
              <a:rPr lang="en-US" b="1" dirty="0"/>
              <a:t>Project Objective</a:t>
            </a:r>
          </a:p>
          <a:p>
            <a:pPr>
              <a:lnSpc>
                <a:spcPct val="150000"/>
              </a:lnSpc>
              <a:buClr>
                <a:schemeClr val="bg1"/>
              </a:buClr>
            </a:pPr>
            <a:r>
              <a:rPr lang="en-US" b="1" dirty="0"/>
              <a:t>Dataset Information</a:t>
            </a:r>
          </a:p>
          <a:p>
            <a:pPr>
              <a:lnSpc>
                <a:spcPct val="150000"/>
              </a:lnSpc>
              <a:buClr>
                <a:schemeClr val="bg1"/>
              </a:buClr>
            </a:pPr>
            <a:r>
              <a:rPr lang="en-US" b="1" dirty="0"/>
              <a:t>Dataset Exploration &amp;Visualization</a:t>
            </a:r>
          </a:p>
          <a:p>
            <a:pPr>
              <a:lnSpc>
                <a:spcPct val="150000"/>
              </a:lnSpc>
              <a:buClr>
                <a:schemeClr val="bg1"/>
              </a:buClr>
            </a:pPr>
            <a:r>
              <a:rPr lang="en-US" b="1" dirty="0"/>
              <a:t>Why Machine Learning</a:t>
            </a:r>
          </a:p>
          <a:p>
            <a:pPr>
              <a:lnSpc>
                <a:spcPct val="150000"/>
              </a:lnSpc>
              <a:buClr>
                <a:schemeClr val="bg1"/>
              </a:buClr>
            </a:pPr>
            <a:r>
              <a:rPr lang="en-US" b="1" dirty="0"/>
              <a:t>Comparison of Model</a:t>
            </a:r>
          </a:p>
          <a:p>
            <a:pPr>
              <a:lnSpc>
                <a:spcPct val="150000"/>
              </a:lnSpc>
              <a:buClr>
                <a:schemeClr val="bg1"/>
              </a:buClr>
            </a:pPr>
            <a:r>
              <a:rPr lang="en-US" b="1" dirty="0"/>
              <a:t>Challenges</a:t>
            </a:r>
          </a:p>
          <a:p>
            <a:pPr>
              <a:lnSpc>
                <a:spcPct val="150000"/>
              </a:lnSpc>
              <a:buClr>
                <a:schemeClr val="bg1"/>
              </a:buClr>
            </a:pPr>
            <a:r>
              <a:rPr lang="en-US" b="1" dirty="0"/>
              <a:t>Conclusion</a:t>
            </a:r>
          </a:p>
          <a:p>
            <a:pPr>
              <a:lnSpc>
                <a:spcPct val="150000"/>
              </a:lnSpc>
              <a:buClr>
                <a:schemeClr val="bg1"/>
              </a:buClr>
            </a:pPr>
            <a:r>
              <a:rPr lang="en-US" b="1" dirty="0"/>
              <a:t>Reference</a:t>
            </a:r>
          </a:p>
        </p:txBody>
      </p:sp>
      <p:sp>
        <p:nvSpPr>
          <p:cNvPr id="6" name="Slide Number Placeholder 5">
            <a:extLst>
              <a:ext uri="{FF2B5EF4-FFF2-40B4-BE49-F238E27FC236}">
                <a16:creationId xmlns:a16="http://schemas.microsoft.com/office/drawing/2014/main" id="{072CB36A-F473-4B86-BCEF-98BF329468DC}"/>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2</a:t>
            </a:fld>
            <a:endParaRPr lang="en-US" dirty="0"/>
          </a:p>
        </p:txBody>
      </p:sp>
      <p:pic>
        <p:nvPicPr>
          <p:cNvPr id="7" name="Graphic 6" descr="Bullseye with solid fill">
            <a:extLst>
              <a:ext uri="{FF2B5EF4-FFF2-40B4-BE49-F238E27FC236}">
                <a16:creationId xmlns:a16="http://schemas.microsoft.com/office/drawing/2014/main" id="{FB68FBD8-BE41-94F9-166D-61D5891C6A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2986" y="1701416"/>
            <a:ext cx="337930" cy="337930"/>
          </a:xfrm>
          <a:prstGeom prst="rect">
            <a:avLst/>
          </a:prstGeom>
        </p:spPr>
      </p:pic>
      <p:pic>
        <p:nvPicPr>
          <p:cNvPr id="9" name="Graphic 8" descr="Blog with solid fill">
            <a:extLst>
              <a:ext uri="{FF2B5EF4-FFF2-40B4-BE49-F238E27FC236}">
                <a16:creationId xmlns:a16="http://schemas.microsoft.com/office/drawing/2014/main" id="{9E5C267C-29A7-E85A-C3FC-E1C7FFB449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5791" y="2131421"/>
            <a:ext cx="365125" cy="365125"/>
          </a:xfrm>
          <a:prstGeom prst="rect">
            <a:avLst/>
          </a:prstGeom>
        </p:spPr>
      </p:pic>
      <p:pic>
        <p:nvPicPr>
          <p:cNvPr id="8" name="Graphic 7" descr="Database with solid fill">
            <a:extLst>
              <a:ext uri="{FF2B5EF4-FFF2-40B4-BE49-F238E27FC236}">
                <a16:creationId xmlns:a16="http://schemas.microsoft.com/office/drawing/2014/main" id="{CB19705B-0838-B8AA-8167-9224612610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7509" y="2558804"/>
            <a:ext cx="448883" cy="448883"/>
          </a:xfrm>
          <a:prstGeom prst="rect">
            <a:avLst/>
          </a:prstGeom>
        </p:spPr>
      </p:pic>
      <p:pic>
        <p:nvPicPr>
          <p:cNvPr id="12" name="Graphic 11" descr="Bar graph with upward trend with solid fill">
            <a:extLst>
              <a:ext uri="{FF2B5EF4-FFF2-40B4-BE49-F238E27FC236}">
                <a16:creationId xmlns:a16="http://schemas.microsoft.com/office/drawing/2014/main" id="{7F1FF5CA-6F0A-E83E-93FD-AF4DC82B9D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66322" y="3070138"/>
            <a:ext cx="431255" cy="431255"/>
          </a:xfrm>
          <a:prstGeom prst="rect">
            <a:avLst/>
          </a:prstGeom>
        </p:spPr>
      </p:pic>
      <p:pic>
        <p:nvPicPr>
          <p:cNvPr id="16" name="Picture 15" descr="A black and white image of a head with gears and circuit board&#10;&#10;Description automatically generated">
            <a:extLst>
              <a:ext uri="{FF2B5EF4-FFF2-40B4-BE49-F238E27FC236}">
                <a16:creationId xmlns:a16="http://schemas.microsoft.com/office/drawing/2014/main" id="{7854527C-D9D9-9239-896A-3E5512A7C7B5}"/>
              </a:ext>
            </a:extLst>
          </p:cNvPr>
          <p:cNvPicPr>
            <a:picLocks noChangeAspect="1"/>
          </p:cNvPicPr>
          <p:nvPr/>
        </p:nvPicPr>
        <p:blipFill>
          <a:blip r:embed="rId11"/>
          <a:stretch>
            <a:fillRect/>
          </a:stretch>
        </p:blipFill>
        <p:spPr>
          <a:xfrm>
            <a:off x="7801990" y="3568443"/>
            <a:ext cx="359917" cy="355273"/>
          </a:xfrm>
          <a:prstGeom prst="rect">
            <a:avLst/>
          </a:prstGeom>
        </p:spPr>
      </p:pic>
      <p:pic>
        <p:nvPicPr>
          <p:cNvPr id="18" name="Picture 17" descr="A blue line drawing of a diagram&#10;&#10;Description automatically generated">
            <a:extLst>
              <a:ext uri="{FF2B5EF4-FFF2-40B4-BE49-F238E27FC236}">
                <a16:creationId xmlns:a16="http://schemas.microsoft.com/office/drawing/2014/main" id="{DB1881AA-F26E-AEB4-5B56-C83E5FCC64F6}"/>
              </a:ext>
            </a:extLst>
          </p:cNvPr>
          <p:cNvPicPr>
            <a:picLocks noChangeAspect="1"/>
          </p:cNvPicPr>
          <p:nvPr/>
        </p:nvPicPr>
        <p:blipFill>
          <a:blip r:embed="rId12"/>
          <a:stretch>
            <a:fillRect/>
          </a:stretch>
        </p:blipFill>
        <p:spPr>
          <a:xfrm>
            <a:off x="7822802" y="3970537"/>
            <a:ext cx="386853" cy="355273"/>
          </a:xfrm>
          <a:prstGeom prst="rect">
            <a:avLst/>
          </a:prstGeom>
        </p:spPr>
      </p:pic>
      <p:pic>
        <p:nvPicPr>
          <p:cNvPr id="22" name="Picture 21" descr="A blue icon of a person climbing up a graph&#10;&#10;Description automatically generated">
            <a:extLst>
              <a:ext uri="{FF2B5EF4-FFF2-40B4-BE49-F238E27FC236}">
                <a16:creationId xmlns:a16="http://schemas.microsoft.com/office/drawing/2014/main" id="{E3901EFD-4363-981E-2C18-49066E74AD58}"/>
              </a:ext>
            </a:extLst>
          </p:cNvPr>
          <p:cNvPicPr>
            <a:picLocks noChangeAspect="1"/>
          </p:cNvPicPr>
          <p:nvPr/>
        </p:nvPicPr>
        <p:blipFill>
          <a:blip r:embed="rId13"/>
          <a:stretch>
            <a:fillRect/>
          </a:stretch>
        </p:blipFill>
        <p:spPr>
          <a:xfrm>
            <a:off x="7766322" y="4436568"/>
            <a:ext cx="357398" cy="293922"/>
          </a:xfrm>
          <a:prstGeom prst="rect">
            <a:avLst/>
          </a:prstGeom>
        </p:spPr>
      </p:pic>
      <p:pic>
        <p:nvPicPr>
          <p:cNvPr id="24" name="Picture 23" descr="A blue and black graphic of a magnifying glass with a person in a tie&#10;&#10;Description automatically generated">
            <a:extLst>
              <a:ext uri="{FF2B5EF4-FFF2-40B4-BE49-F238E27FC236}">
                <a16:creationId xmlns:a16="http://schemas.microsoft.com/office/drawing/2014/main" id="{C1742598-D942-73D1-E215-B44DC87E1917}"/>
              </a:ext>
            </a:extLst>
          </p:cNvPr>
          <p:cNvPicPr>
            <a:picLocks noChangeAspect="1"/>
          </p:cNvPicPr>
          <p:nvPr/>
        </p:nvPicPr>
        <p:blipFill>
          <a:blip r:embed="rId14"/>
          <a:stretch>
            <a:fillRect/>
          </a:stretch>
        </p:blipFill>
        <p:spPr>
          <a:xfrm>
            <a:off x="7832741" y="5351824"/>
            <a:ext cx="330825" cy="327804"/>
          </a:xfrm>
          <a:prstGeom prst="rect">
            <a:avLst/>
          </a:prstGeom>
        </p:spPr>
      </p:pic>
      <p:pic>
        <p:nvPicPr>
          <p:cNvPr id="26" name="Graphic 25" descr="Address Book with solid fill">
            <a:extLst>
              <a:ext uri="{FF2B5EF4-FFF2-40B4-BE49-F238E27FC236}">
                <a16:creationId xmlns:a16="http://schemas.microsoft.com/office/drawing/2014/main" id="{FE262796-941B-4F2D-F21D-FB8B7121FC9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66322" y="1156188"/>
            <a:ext cx="412872" cy="412872"/>
          </a:xfrm>
          <a:prstGeom prst="rect">
            <a:avLst/>
          </a:prstGeom>
        </p:spPr>
      </p:pic>
      <p:pic>
        <p:nvPicPr>
          <p:cNvPr id="5" name="Graphic 4" descr="Bullseye with solid fill">
            <a:extLst>
              <a:ext uri="{FF2B5EF4-FFF2-40B4-BE49-F238E27FC236}">
                <a16:creationId xmlns:a16="http://schemas.microsoft.com/office/drawing/2014/main" id="{4011331E-5FFC-4EA6-10E3-A80E3730989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93225" y="4858891"/>
            <a:ext cx="457691" cy="457691"/>
          </a:xfrm>
          <a:prstGeom prst="rect">
            <a:avLst/>
          </a:prstGeom>
        </p:spPr>
      </p:pic>
    </p:spTree>
    <p:extLst>
      <p:ext uri="{BB962C8B-B14F-4D97-AF65-F5344CB8AC3E}">
        <p14:creationId xmlns:p14="http://schemas.microsoft.com/office/powerpoint/2010/main" val="343084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51C7B78B-F743-4CBD-8A4C-876D00856307}"/>
              </a:ext>
            </a:extLst>
          </p:cNvPr>
          <p:cNvPicPr>
            <a:picLocks noGrp="1" noChangeAspect="1"/>
          </p:cNvPicPr>
          <p:nvPr>
            <p:ph type="pic" sz="quarter" idx="10"/>
          </p:nvPr>
        </p:nvPicPr>
        <p:blipFill>
          <a:blip r:embed="rId2"/>
          <a:srcRect t="3922" b="3922"/>
          <a:stretch/>
        </p:blipFill>
        <p:spPr>
          <a:xfrm>
            <a:off x="458724" y="411480"/>
            <a:ext cx="11274552" cy="5870448"/>
          </a:xfrm>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457201" y="3490624"/>
            <a:ext cx="4571999" cy="1235382"/>
          </a:xfrm>
        </p:spPr>
        <p:txBody>
          <a:bodyPr/>
          <a:lstStyle/>
          <a:p>
            <a:r>
              <a:rPr lang="en-US" dirty="0"/>
              <a:t>THANK YOU</a:t>
            </a:r>
          </a:p>
        </p:txBody>
      </p:sp>
      <p:sp>
        <p:nvSpPr>
          <p:cNvPr id="6" name="Footer Placeholder 5">
            <a:extLst>
              <a:ext uri="{FF2B5EF4-FFF2-40B4-BE49-F238E27FC236}">
                <a16:creationId xmlns:a16="http://schemas.microsoft.com/office/drawing/2014/main" id="{3C697C3A-E176-4B80-8FFB-59AEDA8FF60A}"/>
              </a:ext>
            </a:extLst>
          </p:cNvPr>
          <p:cNvSpPr>
            <a:spLocks noGrp="1"/>
          </p:cNvSpPr>
          <p:nvPr>
            <p:ph type="ftr" sz="quarter" idx="12"/>
          </p:nvPr>
        </p:nvSpPr>
        <p:spPr>
          <a:xfrm>
            <a:off x="4038600" y="6356350"/>
            <a:ext cx="4114800" cy="365125"/>
          </a:xfrm>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02A013C-58D4-443C-8EA6-4B648A14ED4C}"/>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20</a:t>
            </a:fld>
            <a:endParaRPr lang="en-US" dirty="0"/>
          </a:p>
        </p:txBody>
      </p:sp>
      <p:pic>
        <p:nvPicPr>
          <p:cNvPr id="8" name="Picture 7" descr="A hand stacking blocks with icons on them&#10;&#10;Description automatically generated">
            <a:extLst>
              <a:ext uri="{FF2B5EF4-FFF2-40B4-BE49-F238E27FC236}">
                <a16:creationId xmlns:a16="http://schemas.microsoft.com/office/drawing/2014/main" id="{2A97A912-549A-23D7-5C96-D3D964196359}"/>
              </a:ext>
            </a:extLst>
          </p:cNvPr>
          <p:cNvPicPr>
            <a:picLocks noChangeAspect="1"/>
          </p:cNvPicPr>
          <p:nvPr/>
        </p:nvPicPr>
        <p:blipFill>
          <a:blip r:embed="rId3"/>
          <a:stretch>
            <a:fillRect/>
          </a:stretch>
        </p:blipFill>
        <p:spPr>
          <a:xfrm>
            <a:off x="537541" y="636084"/>
            <a:ext cx="4411317" cy="2629936"/>
          </a:xfrm>
          <a:prstGeom prst="rect">
            <a:avLst/>
          </a:prstGeom>
        </p:spPr>
      </p:pic>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069496" y="338543"/>
            <a:ext cx="5422217" cy="791990"/>
          </a:xfrm>
        </p:spPr>
        <p:txBody>
          <a:bodyPr/>
          <a:lstStyle/>
          <a:p>
            <a:pPr algn="ctr"/>
            <a:r>
              <a:rPr lang="en-US" dirty="0">
                <a:solidFill>
                  <a:schemeClr val="tx1"/>
                </a:solidFill>
              </a:rPr>
              <a:t>INTRODUCTION</a:t>
            </a:r>
          </a:p>
        </p:txBody>
      </p:sp>
      <p:pic>
        <p:nvPicPr>
          <p:cNvPr id="6" name="Picture Placeholder 5">
            <a:extLst>
              <a:ext uri="{FF2B5EF4-FFF2-40B4-BE49-F238E27FC236}">
                <a16:creationId xmlns:a16="http://schemas.microsoft.com/office/drawing/2014/main" id="{60E2ED43-72AE-4B30-8CFC-A82B1ABBF5FD}"/>
              </a:ext>
            </a:extLst>
          </p:cNvPr>
          <p:cNvPicPr>
            <a:picLocks noGrp="1" noChangeAspect="1"/>
          </p:cNvPicPr>
          <p:nvPr>
            <p:ph type="pic" sz="quarter" idx="15"/>
          </p:nvPr>
        </p:nvPicPr>
        <p:blipFill>
          <a:blip r:embed="rId2"/>
          <a:srcRect/>
          <a:stretch/>
        </p:blipFill>
        <p:spPr>
          <a:xfrm>
            <a:off x="781879" y="1321904"/>
            <a:ext cx="5057029" cy="4214191"/>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069496" y="1278537"/>
            <a:ext cx="5677232" cy="4572000"/>
          </a:xfrm>
        </p:spPr>
        <p:txBody>
          <a:bodyPr vert="horz" lIns="91440" tIns="45720" rIns="91440" bIns="45720" rtlCol="0" anchor="t">
            <a:no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600" b="1" dirty="0">
                <a:solidFill>
                  <a:schemeClr val="tx1"/>
                </a:solidFill>
              </a:rPr>
              <a:t>Patient readmission is a major risk to both individual health and healthcare system costs, as it frequently indicates unresolved medical issues or inadequate post-discharge care.</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rPr>
              <a:t>Readmission may indicate that the initial treatment or care plan was ineffective or that the patient's condition deteriorated. This increases the patient's chances of experiencing complications, infections, medication errors, and other negative health outcomes.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lang="en-US" altLang="en-US" sz="1600" b="1" dirty="0">
              <a:solidFill>
                <a:schemeClr val="tx1"/>
              </a:solidFill>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1600" b="1" dirty="0">
                <a:solidFill>
                  <a:schemeClr val="tx1"/>
                </a:solidFill>
                <a:ea typeface="Calibri" panose="020F0502020204030204" pitchFamily="34" charset="0"/>
              </a:rPr>
              <a:t>Our goal is t</a:t>
            </a:r>
            <a:r>
              <a:rPr lang="en-US" sz="1600" b="1" dirty="0">
                <a:solidFill>
                  <a:srgbClr val="000000"/>
                </a:solidFill>
                <a:effectLst/>
                <a:ea typeface="Calibri" panose="020F0502020204030204" pitchFamily="34" charset="0"/>
              </a:rPr>
              <a:t>o analyze and assess the risk of patient readmission.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1" i="0" u="none" strike="noStrike" cap="none" normalizeH="0" baseline="0" dirty="0">
              <a:ln>
                <a:noFill/>
              </a:ln>
              <a:solidFill>
                <a:srgbClr val="000000"/>
              </a:solidFill>
              <a:ea typeface="Calibri" panose="020F0502020204030204" pitchFamily="34" charset="0"/>
            </a:endParaRPr>
          </a:p>
          <a:p>
            <a:pPr marL="285750" indent="-285750" algn="just" eaLnBrk="0" fontAlgn="base" hangingPunct="0">
              <a:lnSpc>
                <a:spcPct val="100000"/>
              </a:lnSpc>
              <a:spcBef>
                <a:spcPct val="0"/>
              </a:spcBef>
              <a:spcAft>
                <a:spcPct val="0"/>
              </a:spcAft>
              <a:buFont typeface="Wingdings" panose="05000000000000000000" pitchFamily="2" charset="2"/>
              <a:buChar char="q"/>
            </a:pPr>
            <a:r>
              <a:rPr lang="en-US" sz="1600" b="1" kern="100" dirty="0">
                <a:solidFill>
                  <a:srgbClr val="000000"/>
                </a:solidFill>
                <a:effectLst/>
                <a:ea typeface="Calibri" panose="020F0502020204030204" pitchFamily="34" charset="0"/>
                <a:cs typeface="Calibri" panose="020F0502020204030204" pitchFamily="34" charset="0"/>
              </a:rPr>
              <a:t>To achieve </a:t>
            </a:r>
            <a:r>
              <a:rPr lang="en-US" sz="1600" b="1" kern="100" dirty="0">
                <a:solidFill>
                  <a:srgbClr val="000000"/>
                </a:solidFill>
                <a:ea typeface="Calibri" panose="020F0502020204030204" pitchFamily="34" charset="0"/>
                <a:cs typeface="Calibri" panose="020F0502020204030204" pitchFamily="34" charset="0"/>
              </a:rPr>
              <a:t>the project goal, we are u</a:t>
            </a:r>
            <a:r>
              <a:rPr lang="en-US" sz="1600" b="1" kern="100" dirty="0">
                <a:solidFill>
                  <a:srgbClr val="000000"/>
                </a:solidFill>
                <a:effectLst/>
                <a:ea typeface="Calibri" panose="020F0502020204030204" pitchFamily="34" charset="0"/>
                <a:cs typeface="Calibri" panose="020F0502020204030204" pitchFamily="34" charset="0"/>
              </a:rPr>
              <a:t>tilizing machine learning algorithms, we aim to refine the prediction of readmission risks, thereby enhancing patient care and optimizing resource utilization.</a:t>
            </a:r>
            <a:endParaRPr lang="en-IN" sz="1600" b="1" kern="100" dirty="0">
              <a:effectLst/>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endParaRPr>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3</a:t>
            </a:fld>
            <a:endParaRPr lang="en-US" dirty="0"/>
          </a:p>
        </p:txBody>
      </p:sp>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96079" y="1634901"/>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643468" y="643468"/>
            <a:ext cx="4620584" cy="2596690"/>
          </a:xfrm>
        </p:spPr>
        <p:txBody>
          <a:bodyPr vert="horz" lIns="91440" tIns="45720" rIns="91440" bIns="45720" rtlCol="0" anchor="b">
            <a:normAutofit/>
          </a:bodyPr>
          <a:lstStyle/>
          <a:p>
            <a:pPr algn="l"/>
            <a:r>
              <a:rPr lang="en-US" sz="4400" dirty="0">
                <a:solidFill>
                  <a:schemeClr val="tx1"/>
                </a:solidFill>
              </a:rPr>
              <a:t>PROBLEM STATEMENT</a:t>
            </a:r>
          </a:p>
        </p:txBody>
      </p:sp>
      <p:sp>
        <p:nvSpPr>
          <p:cNvPr id="32" name="Subtitle 31">
            <a:extLst>
              <a:ext uri="{FF2B5EF4-FFF2-40B4-BE49-F238E27FC236}">
                <a16:creationId xmlns:a16="http://schemas.microsoft.com/office/drawing/2014/main" id="{47A90702-7E26-474B-9F44-97E536C01A41}"/>
              </a:ext>
            </a:extLst>
          </p:cNvPr>
          <p:cNvSpPr>
            <a:spLocks noGrp="1"/>
          </p:cNvSpPr>
          <p:nvPr>
            <p:ph type="subTitle" idx="1"/>
          </p:nvPr>
        </p:nvSpPr>
        <p:spPr>
          <a:xfrm>
            <a:off x="643466" y="3617843"/>
            <a:ext cx="5452533" cy="2435335"/>
          </a:xfrm>
        </p:spPr>
        <p:txBody>
          <a:bodyPr vert="horz" lIns="91440" tIns="45720" rIns="91440" bIns="45720" rtlCol="0">
            <a:normAutofit/>
          </a:bodyPr>
          <a:lstStyle/>
          <a:p>
            <a:pPr algn="just"/>
            <a:endParaRPr lang="en-US" sz="1600" b="1" dirty="0">
              <a:solidFill>
                <a:schemeClr val="tx1"/>
              </a:solidFill>
              <a:effectLst/>
            </a:endParaRPr>
          </a:p>
          <a:p>
            <a:pPr algn="just"/>
            <a:r>
              <a:rPr lang="en-US" sz="1600" b="1" dirty="0">
                <a:solidFill>
                  <a:schemeClr val="tx1"/>
                </a:solidFill>
                <a:effectLst/>
              </a:rPr>
              <a:t>Analysis of patients' hospital admission and diagnosis records utilizing MIMIC-III Clinical Data to forecast the likelihood of readmission, thereby offering valuable insights for healthcare professionals to enhance diagnostic practices and mitigate the risk of patient readmission.</a:t>
            </a:r>
          </a:p>
        </p:txBody>
      </p:sp>
      <p:pic>
        <p:nvPicPr>
          <p:cNvPr id="16" name="Picture Placeholder 15">
            <a:extLst>
              <a:ext uri="{FF2B5EF4-FFF2-40B4-BE49-F238E27FC236}">
                <a16:creationId xmlns:a16="http://schemas.microsoft.com/office/drawing/2014/main" id="{9D81C5EE-2261-4083-8002-E23F98920BA2}"/>
              </a:ext>
            </a:extLst>
          </p:cNvPr>
          <p:cNvPicPr>
            <a:picLocks noGrp="1" noChangeAspect="1"/>
          </p:cNvPicPr>
          <p:nvPr>
            <p:ph type="pic" sz="quarter" idx="10"/>
          </p:nvPr>
        </p:nvPicPr>
        <p:blipFill rotWithShape="1">
          <a:blip r:embed="rId2">
            <a:alphaModFix amt="70000"/>
          </a:blip>
          <a:srcRect l="23405" r="3594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6891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865AF8A4-33BC-4F1A-911C-12DCCF29E6E4}"/>
              </a:ext>
            </a:extLst>
          </p:cNvPr>
          <p:cNvSpPr>
            <a:spLocks noGrp="1"/>
          </p:cNvSpPr>
          <p:nvPr>
            <p:ph type="body" sz="quarter" idx="15"/>
          </p:nvPr>
        </p:nvSpPr>
        <p:spPr>
          <a:xfrm>
            <a:off x="7261463" y="1828801"/>
            <a:ext cx="4754946" cy="3061252"/>
          </a:xfrm>
        </p:spPr>
        <p:txBody>
          <a:bodyPr>
            <a:normAutofit/>
          </a:bodyPr>
          <a:lstStyle/>
          <a:p>
            <a:pPr marL="342900" lvl="0" indent="-342900" algn="just">
              <a:lnSpc>
                <a:spcPct val="107000"/>
              </a:lnSpc>
              <a:buFont typeface="Wingdings" panose="05000000000000000000" pitchFamily="2" charset="2"/>
              <a:buChar char="q"/>
            </a:pPr>
            <a:r>
              <a:rPr lang="en-US" b="1" kern="100" dirty="0">
                <a:solidFill>
                  <a:srgbClr val="000000"/>
                </a:solidFill>
                <a:effectLst/>
                <a:ea typeface="Calibri" panose="020F0502020204030204" pitchFamily="34" charset="0"/>
                <a:cs typeface="Calibri" panose="020F0502020204030204" pitchFamily="34" charset="0"/>
              </a:rPr>
              <a:t>Analysis of patients’ records, accurately predicting the readmission based on several factors.</a:t>
            </a:r>
          </a:p>
          <a:p>
            <a:pPr marL="342900" lvl="0" indent="-342900" algn="just">
              <a:lnSpc>
                <a:spcPct val="107000"/>
              </a:lnSpc>
              <a:spcAft>
                <a:spcPts val="800"/>
              </a:spcAft>
              <a:buFont typeface="Wingdings" panose="05000000000000000000" pitchFamily="2" charset="2"/>
              <a:buChar char="q"/>
            </a:pPr>
            <a:r>
              <a:rPr lang="en-US" b="1" kern="100" dirty="0">
                <a:solidFill>
                  <a:srgbClr val="000000"/>
                </a:solidFill>
                <a:effectLst/>
                <a:ea typeface="Calibri" panose="020F0502020204030204" pitchFamily="34" charset="0"/>
                <a:cs typeface="Calibri" panose="020F0502020204030204" pitchFamily="34" charset="0"/>
              </a:rPr>
              <a:t>Success will be measured by the accuracy and reliability of the readmission risk assessment models.</a:t>
            </a:r>
            <a:endParaRPr lang="en-IN" b="1" kern="100" dirty="0">
              <a:effectLst/>
              <a:ea typeface="Calibri" panose="020F0502020204030204" pitchFamily="34" charset="0"/>
              <a:cs typeface="Times New Roman" panose="02020603050405020304" pitchFamily="18" charset="0"/>
            </a:endParaRPr>
          </a:p>
        </p:txBody>
      </p:sp>
      <p:pic>
        <p:nvPicPr>
          <p:cNvPr id="24" name="Picture Placeholder 23">
            <a:extLst>
              <a:ext uri="{FF2B5EF4-FFF2-40B4-BE49-F238E27FC236}">
                <a16:creationId xmlns:a16="http://schemas.microsoft.com/office/drawing/2014/main" id="{57CE5AFB-7187-4C2D-B242-7DFB03D9BCA3}"/>
              </a:ext>
            </a:extLst>
          </p:cNvPr>
          <p:cNvPicPr>
            <a:picLocks noGrp="1" noChangeAspect="1"/>
          </p:cNvPicPr>
          <p:nvPr>
            <p:ph type="pic" sz="quarter" idx="13"/>
          </p:nvPr>
        </p:nvPicPr>
        <p:blipFill>
          <a:blip r:embed="rId2">
            <a:alphaModFix amt="85000"/>
          </a:blip>
          <a:srcRect/>
          <a:stretch/>
        </p:blipFill>
        <p:spPr>
          <a:xfrm flipH="1">
            <a:off x="480259" y="876831"/>
            <a:ext cx="5486400" cy="4965192"/>
          </a:xfrm>
          <a:prstGeom prst="rect">
            <a:avLst/>
          </a:prstGeom>
          <a:ln>
            <a:noFill/>
          </a:ln>
          <a:effectLst>
            <a:outerShdw blurRad="292100" dist="139700" dir="2700000" algn="tl" rotWithShape="0">
              <a:srgbClr val="333333">
                <a:alpha val="65000"/>
              </a:srgbClr>
            </a:outerShdw>
          </a:effectLst>
        </p:spPr>
      </p:pic>
      <p:pic>
        <p:nvPicPr>
          <p:cNvPr id="26" name="Picture Placeholder 25">
            <a:extLst>
              <a:ext uri="{FF2B5EF4-FFF2-40B4-BE49-F238E27FC236}">
                <a16:creationId xmlns:a16="http://schemas.microsoft.com/office/drawing/2014/main" id="{36558FE3-0D16-474F-9215-B45433A9291D}"/>
              </a:ext>
            </a:extLst>
          </p:cNvPr>
          <p:cNvPicPr>
            <a:picLocks noGrp="1" noChangeAspect="1"/>
          </p:cNvPicPr>
          <p:nvPr>
            <p:ph type="pic" sz="quarter" idx="14"/>
          </p:nvPr>
        </p:nvPicPr>
        <p:blipFill>
          <a:blip r:embed="rId3">
            <a:alphaModFix amt="50000"/>
          </a:blip>
          <a:srcRect/>
          <a:stretch/>
        </p:blipFill>
        <p:spPr>
          <a:xfrm>
            <a:off x="4585120" y="2151823"/>
            <a:ext cx="2286000" cy="2415207"/>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4" name="Slide Number Placeholder 3">
            <a:extLst>
              <a:ext uri="{FF2B5EF4-FFF2-40B4-BE49-F238E27FC236}">
                <a16:creationId xmlns:a16="http://schemas.microsoft.com/office/drawing/2014/main" id="{D13D261B-78DC-43BA-8897-281BB35FE6FB}"/>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5</a:t>
            </a:fld>
            <a:endParaRPr lang="en-US" dirty="0"/>
          </a:p>
        </p:txBody>
      </p:sp>
      <p:sp>
        <p:nvSpPr>
          <p:cNvPr id="2" name="Title 1">
            <a:extLst>
              <a:ext uri="{FF2B5EF4-FFF2-40B4-BE49-F238E27FC236}">
                <a16:creationId xmlns:a16="http://schemas.microsoft.com/office/drawing/2014/main" id="{EB584F55-7188-603D-5540-AEF2BBCD26A8}"/>
              </a:ext>
            </a:extLst>
          </p:cNvPr>
          <p:cNvSpPr txBox="1">
            <a:spLocks/>
          </p:cNvSpPr>
          <p:nvPr/>
        </p:nvSpPr>
        <p:spPr>
          <a:xfrm>
            <a:off x="7091157" y="509017"/>
            <a:ext cx="4620584" cy="121514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400" kern="1200" spc="0" baseline="0">
                <a:solidFill>
                  <a:schemeClr val="bg2">
                    <a:lumMod val="75000"/>
                  </a:schemeClr>
                </a:solidFill>
                <a:latin typeface="+mj-lt"/>
                <a:ea typeface="+mj-ea"/>
                <a:cs typeface="+mj-cs"/>
              </a:defRPr>
            </a:lvl1pPr>
          </a:lstStyle>
          <a:p>
            <a:pPr algn="ctr"/>
            <a:r>
              <a:rPr lang="en-US" sz="4400" dirty="0">
                <a:solidFill>
                  <a:schemeClr val="tx1"/>
                </a:solidFill>
              </a:rPr>
              <a:t>PROJECT OBJECTIVES</a:t>
            </a:r>
          </a:p>
        </p:txBody>
      </p:sp>
      <p:sp>
        <p:nvSpPr>
          <p:cNvPr id="7" name="Rectangle 6">
            <a:extLst>
              <a:ext uri="{FF2B5EF4-FFF2-40B4-BE49-F238E27FC236}">
                <a16:creationId xmlns:a16="http://schemas.microsoft.com/office/drawing/2014/main" id="{48A2EA51-767D-875A-7372-25BE8CFAE37D}"/>
              </a:ext>
            </a:extLst>
          </p:cNvPr>
          <p:cNvSpPr/>
          <p:nvPr/>
        </p:nvSpPr>
        <p:spPr>
          <a:xfrm>
            <a:off x="4542183" y="2136913"/>
            <a:ext cx="2335695" cy="242514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456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892DDF3-2048-E6D0-EFB4-788BBA824707}"/>
              </a:ext>
            </a:extLst>
          </p:cNvPr>
          <p:cNvSpPr>
            <a:spLocks noGrp="1"/>
          </p:cNvSpPr>
          <p:nvPr>
            <p:ph type="body" sz="quarter" idx="15"/>
          </p:nvPr>
        </p:nvSpPr>
        <p:spPr>
          <a:xfrm>
            <a:off x="155561" y="1955085"/>
            <a:ext cx="4890052" cy="1580468"/>
          </a:xfrm>
        </p:spPr>
        <p:txBody>
          <a:bodyPr vert="horz" lIns="91440" tIns="45720" rIns="91440" bIns="45720" rtlCol="0">
            <a:normAutofit/>
          </a:bodyPr>
          <a:lstStyle/>
          <a:p>
            <a:pPr lvl="0" algn="just"/>
            <a:r>
              <a:rPr lang="en-US" sz="1800" b="1" dirty="0">
                <a:solidFill>
                  <a:srgbClr val="000000"/>
                </a:solidFill>
                <a:effectLst/>
                <a:latin typeface="Source Sans Pro SemiBold" panose="020F0502020204030204" pitchFamily="34" charset="0"/>
                <a:ea typeface="Calibri" panose="020F0502020204030204" pitchFamily="34" charset="0"/>
                <a:cs typeface="Calibri" panose="020F0502020204030204" pitchFamily="34" charset="0"/>
              </a:rPr>
              <a:t>Data Sources: </a:t>
            </a:r>
          </a:p>
          <a:p>
            <a:pPr lvl="0" algn="just"/>
            <a:r>
              <a:rPr lang="en-US" sz="1800" b="1" dirty="0">
                <a:solidFill>
                  <a:srgbClr val="000000"/>
                </a:solidFill>
                <a:effectLst/>
                <a:latin typeface="Source Sans Pro Black" panose="020F0502020204030204" pitchFamily="34" charset="0"/>
                <a:ea typeface="Calibri" panose="020F0502020204030204" pitchFamily="34" charset="0"/>
                <a:cs typeface="Calibri" panose="020F0502020204030204" pitchFamily="34" charset="0"/>
              </a:rPr>
              <a:t>PhysioNet, the Research Resource for Complex Physiologic Signal</a:t>
            </a:r>
          </a:p>
          <a:p>
            <a:pPr>
              <a:lnSpc>
                <a:spcPct val="90000"/>
              </a:lnSpc>
            </a:pPr>
            <a:endParaRPr lang="en-US" sz="2000" dirty="0">
              <a:solidFill>
                <a:schemeClr val="tx1"/>
              </a:solidFill>
            </a:endParaRPr>
          </a:p>
        </p:txBody>
      </p:sp>
      <p:pic>
        <p:nvPicPr>
          <p:cNvPr id="11" name="Picture Placeholder 10" descr="A stethoscope and test tubes on a paper&#10;&#10;Description automatically generated">
            <a:extLst>
              <a:ext uri="{FF2B5EF4-FFF2-40B4-BE49-F238E27FC236}">
                <a16:creationId xmlns:a16="http://schemas.microsoft.com/office/drawing/2014/main" id="{5D44811D-C473-D3CF-A942-894414304C2C}"/>
              </a:ext>
            </a:extLst>
          </p:cNvPr>
          <p:cNvPicPr>
            <a:picLocks noGrp="1" noChangeAspect="1"/>
          </p:cNvPicPr>
          <p:nvPr>
            <p:ph type="pic" sz="quarter" idx="14"/>
          </p:nvPr>
        </p:nvPicPr>
        <p:blipFill rotWithShape="1">
          <a:blip r:embed="rId2"/>
          <a:srcRect l="438" r="437"/>
          <a:stretch/>
        </p:blipFill>
        <p:spPr>
          <a:xfrm>
            <a:off x="4904316" y="0"/>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9" name="Picture Placeholder 8" descr="A close-up of a medical background&#10;&#10;Description automatically generated">
            <a:extLst>
              <a:ext uri="{FF2B5EF4-FFF2-40B4-BE49-F238E27FC236}">
                <a16:creationId xmlns:a16="http://schemas.microsoft.com/office/drawing/2014/main" id="{A0065613-786F-55BB-59C3-21B1D9C29315}"/>
              </a:ext>
            </a:extLst>
          </p:cNvPr>
          <p:cNvPicPr>
            <a:picLocks noGrp="1" noChangeAspect="1"/>
          </p:cNvPicPr>
          <p:nvPr>
            <p:ph type="pic" sz="quarter" idx="13"/>
          </p:nvPr>
        </p:nvPicPr>
        <p:blipFill rotWithShape="1">
          <a:blip r:embed="rId3"/>
          <a:srcRect t="23820" b="3496"/>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7" name="Slide Number Placeholder 6">
            <a:extLst>
              <a:ext uri="{FF2B5EF4-FFF2-40B4-BE49-F238E27FC236}">
                <a16:creationId xmlns:a16="http://schemas.microsoft.com/office/drawing/2014/main" id="{A1026F00-3E84-F732-AD1E-8EA84E41E42C}"/>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294A09A9-5501-47C1-A89A-A340965A2BE2}" type="slidenum">
              <a:rPr lang="en-US" sz="1200">
                <a:solidFill>
                  <a:srgbClr val="FFFFFF"/>
                </a:solidFill>
              </a:rPr>
              <a:pPr>
                <a:spcAft>
                  <a:spcPts val="600"/>
                </a:spcAft>
              </a:pPr>
              <a:t>6</a:t>
            </a:fld>
            <a:endParaRPr lang="en-US" sz="1200">
              <a:solidFill>
                <a:srgbClr val="FFFFFF"/>
              </a:solidFill>
            </a:endParaRPr>
          </a:p>
        </p:txBody>
      </p:sp>
      <p:sp>
        <p:nvSpPr>
          <p:cNvPr id="12" name="TextBox 11">
            <a:extLst>
              <a:ext uri="{FF2B5EF4-FFF2-40B4-BE49-F238E27FC236}">
                <a16:creationId xmlns:a16="http://schemas.microsoft.com/office/drawing/2014/main" id="{F275DD67-9EEA-05E6-5C8F-CDD0FF662A3F}"/>
              </a:ext>
            </a:extLst>
          </p:cNvPr>
          <p:cNvSpPr txBox="1"/>
          <p:nvPr/>
        </p:nvSpPr>
        <p:spPr>
          <a:xfrm>
            <a:off x="155561" y="3122592"/>
            <a:ext cx="4793895" cy="4031873"/>
          </a:xfrm>
          <a:prstGeom prst="rect">
            <a:avLst/>
          </a:prstGeom>
          <a:noFill/>
        </p:spPr>
        <p:txBody>
          <a:bodyPr wrap="square" rtlCol="0">
            <a:spAutoFit/>
          </a:bodyPr>
          <a:lstStyle/>
          <a:p>
            <a:r>
              <a:rPr lang="en-US" sz="1600" b="1" u="sng" dirty="0"/>
              <a:t>MIMIC – III Clinical Database</a:t>
            </a:r>
          </a:p>
          <a:p>
            <a:pPr marL="285750" indent="-285750">
              <a:buFont typeface="Arial" panose="020B0604020202020204" pitchFamily="34" charset="0"/>
              <a:buChar char="•"/>
            </a:pPr>
            <a:r>
              <a:rPr lang="en-US" sz="1600" b="1" dirty="0"/>
              <a:t>Admission and Patient dataset</a:t>
            </a:r>
          </a:p>
          <a:p>
            <a:pPr marL="285750" indent="-285750">
              <a:buFont typeface="Arial" panose="020B0604020202020204" pitchFamily="34" charset="0"/>
              <a:buChar char="•"/>
            </a:pPr>
            <a:r>
              <a:rPr lang="en-US" sz="1600" b="1" dirty="0"/>
              <a:t>58,976 records</a:t>
            </a:r>
          </a:p>
          <a:p>
            <a:pPr marL="285750" indent="-285750">
              <a:buFont typeface="Arial" panose="020B0604020202020204" pitchFamily="34" charset="0"/>
              <a:buChar char="•"/>
            </a:pPr>
            <a:r>
              <a:rPr lang="en-US" sz="1600" b="1" dirty="0"/>
              <a:t>46, 413 unique patients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Types of features:</a:t>
            </a:r>
          </a:p>
          <a:p>
            <a:pPr marL="742950" lvl="1" indent="-285750">
              <a:buFont typeface="Courier New" panose="02070309020205020404" pitchFamily="49" charset="0"/>
              <a:buChar char="o"/>
            </a:pPr>
            <a:r>
              <a:rPr lang="en-US" sz="1600" b="1" dirty="0"/>
              <a:t>Objective: factual information (admission/discharge time, admission type);</a:t>
            </a:r>
          </a:p>
          <a:p>
            <a:pPr marL="742950" lvl="1" indent="-285750">
              <a:buFont typeface="Courier New" panose="02070309020205020404" pitchFamily="49" charset="0"/>
              <a:buChar char="o"/>
            </a:pPr>
            <a:endParaRPr lang="en-US" sz="1600" b="1" dirty="0"/>
          </a:p>
          <a:p>
            <a:pPr marL="742950" lvl="1" indent="-285750">
              <a:buFont typeface="Courier New" panose="02070309020205020404" pitchFamily="49" charset="0"/>
              <a:buChar char="o"/>
            </a:pPr>
            <a:r>
              <a:rPr lang="en-US" sz="1600" b="1" dirty="0"/>
              <a:t>Diagnosis: patients’ diagnosis per admission;</a:t>
            </a:r>
          </a:p>
          <a:p>
            <a:pPr marL="742950" lvl="1" indent="-285750">
              <a:buFont typeface="Courier New" panose="02070309020205020404" pitchFamily="49" charset="0"/>
              <a:buChar char="o"/>
            </a:pPr>
            <a:endParaRPr lang="en-US" sz="1600" b="1" dirty="0"/>
          </a:p>
          <a:p>
            <a:pPr marL="742950" lvl="1" indent="-285750">
              <a:buFont typeface="Courier New" panose="02070309020205020404" pitchFamily="49" charset="0"/>
              <a:buChar char="o"/>
            </a:pPr>
            <a:r>
              <a:rPr lang="en-US" sz="1600" b="1" dirty="0"/>
              <a:t>Subjective: information given by the patient (language, religion, marital status)</a:t>
            </a:r>
          </a:p>
          <a:p>
            <a:pPr marL="285750" indent="-285750">
              <a:buFont typeface="Arial" panose="020B0604020202020204" pitchFamily="34" charset="0"/>
              <a:buChar char="•"/>
            </a:pPr>
            <a:endParaRPr lang="en-US" sz="1600" b="1" dirty="0"/>
          </a:p>
          <a:p>
            <a:r>
              <a:rPr lang="en-US" sz="1600" b="1" dirty="0"/>
              <a:t> </a:t>
            </a:r>
            <a:endParaRPr lang="en-IN" sz="1600" b="1" dirty="0">
              <a:solidFill>
                <a:srgbClr val="000000"/>
              </a:solidFill>
              <a:effectLst/>
              <a:ea typeface="Times New Roman" panose="02020603050405020304" pitchFamily="18" charset="0"/>
            </a:endParaRPr>
          </a:p>
          <a:p>
            <a:endParaRPr lang="en-IN" sz="1600" dirty="0"/>
          </a:p>
        </p:txBody>
      </p:sp>
      <p:sp>
        <p:nvSpPr>
          <p:cNvPr id="3" name="Title 2">
            <a:extLst>
              <a:ext uri="{FF2B5EF4-FFF2-40B4-BE49-F238E27FC236}">
                <a16:creationId xmlns:a16="http://schemas.microsoft.com/office/drawing/2014/main" id="{5136D820-A7B0-A147-D53F-FA9A9AFC160B}"/>
              </a:ext>
            </a:extLst>
          </p:cNvPr>
          <p:cNvSpPr>
            <a:spLocks noGrp="1"/>
          </p:cNvSpPr>
          <p:nvPr>
            <p:ph type="title"/>
          </p:nvPr>
        </p:nvSpPr>
        <p:spPr>
          <a:xfrm>
            <a:off x="460210" y="136525"/>
            <a:ext cx="7033894" cy="1444606"/>
          </a:xfrm>
        </p:spPr>
        <p:txBody>
          <a:bodyPr vert="horz" lIns="91440" tIns="45720" rIns="91440" bIns="45720" rtlCol="0" anchor="ctr">
            <a:normAutofit/>
          </a:bodyPr>
          <a:lstStyle/>
          <a:p>
            <a:r>
              <a:rPr lang="en-US" sz="4400" kern="1200" dirty="0">
                <a:solidFill>
                  <a:schemeClr val="tx1"/>
                </a:solidFill>
                <a:latin typeface="+mj-lt"/>
                <a:ea typeface="+mj-ea"/>
                <a:cs typeface="+mj-cs"/>
              </a:rPr>
              <a:t>DATASET INFORMATION</a:t>
            </a:r>
          </a:p>
        </p:txBody>
      </p:sp>
    </p:spTree>
    <p:extLst>
      <p:ext uri="{BB962C8B-B14F-4D97-AF65-F5344CB8AC3E}">
        <p14:creationId xmlns:p14="http://schemas.microsoft.com/office/powerpoint/2010/main" val="2512232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270164" y="560556"/>
            <a:ext cx="4880757" cy="3776353"/>
          </a:xfrm>
        </p:spPr>
        <p:txBody>
          <a:bodyPr vert="horz" lIns="91440" tIns="45720" rIns="91440" bIns="45720" rtlCol="0" anchor="b">
            <a:normAutofit/>
          </a:bodyPr>
          <a:lstStyle/>
          <a:p>
            <a:r>
              <a:rPr lang="en-US" sz="4000" kern="1200" dirty="0">
                <a:solidFill>
                  <a:schemeClr val="tx1"/>
                </a:solidFill>
                <a:latin typeface="+mj-lt"/>
                <a:ea typeface="+mj-ea"/>
                <a:cs typeface="+mj-cs"/>
              </a:rPr>
              <a:t>DATASET EXPLORATION</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 &amp;</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VISUALIZATION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B244A9-98DF-C713-9075-6794D37BAB0A}"/>
              </a:ext>
            </a:extLst>
          </p:cNvPr>
          <p:cNvPicPr>
            <a:picLocks noChangeAspect="1"/>
          </p:cNvPicPr>
          <p:nvPr/>
        </p:nvPicPr>
        <p:blipFill>
          <a:blip r:embed="rId2"/>
          <a:stretch>
            <a:fillRect/>
          </a:stretch>
        </p:blipFill>
        <p:spPr>
          <a:xfrm>
            <a:off x="4515517" y="803200"/>
            <a:ext cx="6931585" cy="5436962"/>
          </a:xfrm>
          <a:prstGeom prst="rect">
            <a:avLst/>
          </a:prstGeom>
        </p:spPr>
      </p:pic>
    </p:spTree>
    <p:extLst>
      <p:ext uri="{BB962C8B-B14F-4D97-AF65-F5344CB8AC3E}">
        <p14:creationId xmlns:p14="http://schemas.microsoft.com/office/powerpoint/2010/main" val="34648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47261" y="106740"/>
            <a:ext cx="11410122" cy="1325563"/>
          </a:xfrm>
        </p:spPr>
        <p:txBody>
          <a:bodyPr>
            <a:normAutofit fontScale="90000"/>
          </a:bodyPr>
          <a:lstStyle/>
          <a:p>
            <a:pPr>
              <a:lnSpc>
                <a:spcPct val="150000"/>
              </a:lnSpc>
            </a:pPr>
            <a:r>
              <a:rPr lang="en-US" sz="4400" dirty="0">
                <a:solidFill>
                  <a:schemeClr val="tx1"/>
                </a:solidFill>
              </a:rPr>
              <a:t>DATASET EXPLORATION &amp;VISUALIZATION</a:t>
            </a:r>
          </a:p>
        </p:txBody>
      </p:sp>
      <p:sp>
        <p:nvSpPr>
          <p:cNvPr id="17" name="Text Placeholder 21">
            <a:extLst>
              <a:ext uri="{FF2B5EF4-FFF2-40B4-BE49-F238E27FC236}">
                <a16:creationId xmlns:a16="http://schemas.microsoft.com/office/drawing/2014/main" id="{B6739E97-6287-A115-8E95-E5F1AC215B97}"/>
              </a:ext>
            </a:extLst>
          </p:cNvPr>
          <p:cNvSpPr txBox="1">
            <a:spLocks/>
          </p:cNvSpPr>
          <p:nvPr/>
        </p:nvSpPr>
        <p:spPr>
          <a:xfrm>
            <a:off x="7260655" y="2514601"/>
            <a:ext cx="4441194" cy="160318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pPr>
            <a:r>
              <a:rPr lang="en-US" sz="1600" b="1" kern="100" dirty="0">
                <a:solidFill>
                  <a:srgbClr val="000000"/>
                </a:solidFill>
                <a:ea typeface="Calibri" panose="020F0502020204030204" pitchFamily="34" charset="0"/>
                <a:cs typeface="Calibri" panose="020F0502020204030204" pitchFamily="34" charset="0"/>
              </a:rPr>
              <a:t>2,832 out of </a:t>
            </a:r>
            <a:r>
              <a:rPr lang="en-US" sz="1600" b="1" dirty="0"/>
              <a:t>43,279 patients who were admitted through the urgent/emergency department were readmitted. </a:t>
            </a:r>
          </a:p>
          <a:p>
            <a:pPr algn="just">
              <a:lnSpc>
                <a:spcPct val="107000"/>
              </a:lnSpc>
            </a:pPr>
            <a:r>
              <a:rPr lang="en-US" sz="1600" b="1" dirty="0"/>
              <a:t>This suggests that most of the patients primarily seek medical attention for acute conditions or emergencies, emphasizing the critical role of emergency services in healthcare delivery.</a:t>
            </a:r>
            <a:endParaRPr lang="en-US" sz="1600" b="1" kern="100" dirty="0">
              <a:solidFill>
                <a:srgbClr val="000000"/>
              </a:solidFill>
              <a:ea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F10C154B-3C2D-9FEE-05B2-A419B416BDDC}"/>
              </a:ext>
            </a:extLst>
          </p:cNvPr>
          <p:cNvPicPr>
            <a:picLocks noChangeAspect="1"/>
          </p:cNvPicPr>
          <p:nvPr/>
        </p:nvPicPr>
        <p:blipFill>
          <a:blip r:embed="rId2"/>
          <a:stretch>
            <a:fillRect/>
          </a:stretch>
        </p:blipFill>
        <p:spPr>
          <a:xfrm>
            <a:off x="349305" y="1656437"/>
            <a:ext cx="6911351" cy="4602259"/>
          </a:xfrm>
          <a:prstGeom prst="rect">
            <a:avLst/>
          </a:prstGeom>
        </p:spPr>
      </p:pic>
      <p:sp>
        <p:nvSpPr>
          <p:cNvPr id="18" name="Rectangle 17">
            <a:extLst>
              <a:ext uri="{FF2B5EF4-FFF2-40B4-BE49-F238E27FC236}">
                <a16:creationId xmlns:a16="http://schemas.microsoft.com/office/drawing/2014/main" id="{FA2D803F-A821-D269-2AA7-B3D7FBD0486A}"/>
              </a:ext>
            </a:extLst>
          </p:cNvPr>
          <p:cNvSpPr/>
          <p:nvPr/>
        </p:nvSpPr>
        <p:spPr>
          <a:xfrm>
            <a:off x="1970500" y="5383990"/>
            <a:ext cx="945695" cy="4978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3A0D7A-A004-0A49-7F37-777FEA37A763}"/>
              </a:ext>
            </a:extLst>
          </p:cNvPr>
          <p:cNvSpPr txBox="1"/>
          <p:nvPr/>
        </p:nvSpPr>
        <p:spPr>
          <a:xfrm>
            <a:off x="2180686" y="5102646"/>
            <a:ext cx="616050" cy="338554"/>
          </a:xfrm>
          <a:prstGeom prst="rect">
            <a:avLst/>
          </a:prstGeom>
          <a:noFill/>
        </p:spPr>
        <p:txBody>
          <a:bodyPr wrap="square" rtlCol="0">
            <a:spAutoFit/>
          </a:bodyPr>
          <a:lstStyle/>
          <a:p>
            <a:r>
              <a:rPr lang="en-US" sz="1600" b="1" dirty="0">
                <a:solidFill>
                  <a:srgbClr val="C00000"/>
                </a:solidFill>
              </a:rPr>
              <a:t>6.5%</a:t>
            </a:r>
          </a:p>
        </p:txBody>
      </p:sp>
      <p:sp>
        <p:nvSpPr>
          <p:cNvPr id="27" name="TextBox 26">
            <a:extLst>
              <a:ext uri="{FF2B5EF4-FFF2-40B4-BE49-F238E27FC236}">
                <a16:creationId xmlns:a16="http://schemas.microsoft.com/office/drawing/2014/main" id="{B2E02202-675F-9E40-D646-87F58AD8DD45}"/>
              </a:ext>
            </a:extLst>
          </p:cNvPr>
          <p:cNvSpPr txBox="1"/>
          <p:nvPr/>
        </p:nvSpPr>
        <p:spPr>
          <a:xfrm>
            <a:off x="4292109" y="5355904"/>
            <a:ext cx="616050" cy="276999"/>
          </a:xfrm>
          <a:prstGeom prst="rect">
            <a:avLst/>
          </a:prstGeom>
          <a:noFill/>
        </p:spPr>
        <p:txBody>
          <a:bodyPr wrap="square" rtlCol="0">
            <a:spAutoFit/>
          </a:bodyPr>
          <a:lstStyle/>
          <a:p>
            <a:r>
              <a:rPr lang="en-US" sz="1200" b="1" dirty="0">
                <a:solidFill>
                  <a:srgbClr val="C00000"/>
                </a:solidFill>
              </a:rPr>
              <a:t>4.5%</a:t>
            </a:r>
          </a:p>
        </p:txBody>
      </p:sp>
    </p:spTree>
    <p:extLst>
      <p:ext uri="{BB962C8B-B14F-4D97-AF65-F5344CB8AC3E}">
        <p14:creationId xmlns:p14="http://schemas.microsoft.com/office/powerpoint/2010/main" val="241171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447261" y="106740"/>
            <a:ext cx="11410122" cy="1325563"/>
          </a:xfrm>
        </p:spPr>
        <p:txBody>
          <a:bodyPr>
            <a:normAutofit fontScale="90000"/>
          </a:bodyPr>
          <a:lstStyle/>
          <a:p>
            <a:pPr>
              <a:lnSpc>
                <a:spcPct val="150000"/>
              </a:lnSpc>
            </a:pPr>
            <a:r>
              <a:rPr lang="en-US" sz="4400" dirty="0">
                <a:solidFill>
                  <a:schemeClr val="tx1"/>
                </a:solidFill>
              </a:rPr>
              <a:t>DATASET EXPLORATION &amp;VISUALIZATION</a:t>
            </a:r>
          </a:p>
        </p:txBody>
      </p:sp>
      <p:sp>
        <p:nvSpPr>
          <p:cNvPr id="22" name="Text Placeholder 21">
            <a:extLst>
              <a:ext uri="{FF2B5EF4-FFF2-40B4-BE49-F238E27FC236}">
                <a16:creationId xmlns:a16="http://schemas.microsoft.com/office/drawing/2014/main" id="{1C044D87-0D63-CF7F-15EC-5EEA8B7FA8C3}"/>
              </a:ext>
            </a:extLst>
          </p:cNvPr>
          <p:cNvSpPr txBox="1">
            <a:spLocks/>
          </p:cNvSpPr>
          <p:nvPr/>
        </p:nvSpPr>
        <p:spPr>
          <a:xfrm>
            <a:off x="508543" y="3040505"/>
            <a:ext cx="3671572" cy="11267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buNone/>
            </a:pPr>
            <a:r>
              <a:rPr lang="en-US" b="1" kern="100" dirty="0">
                <a:solidFill>
                  <a:srgbClr val="000000"/>
                </a:solidFill>
                <a:ea typeface="Calibri" panose="020F0502020204030204" pitchFamily="34" charset="0"/>
                <a:cs typeface="Calibri" panose="020F0502020204030204" pitchFamily="34" charset="0"/>
              </a:rPr>
              <a:t>There is a relatively balanced representation of gender, suggesting that there is no significant difference in the distribution of genders seeking medical care.</a:t>
            </a:r>
          </a:p>
        </p:txBody>
      </p:sp>
      <p:pic>
        <p:nvPicPr>
          <p:cNvPr id="31" name="Picture 30">
            <a:extLst>
              <a:ext uri="{FF2B5EF4-FFF2-40B4-BE49-F238E27FC236}">
                <a16:creationId xmlns:a16="http://schemas.microsoft.com/office/drawing/2014/main" id="{0E1C4090-0379-908F-178A-E0A99F5A4A35}"/>
              </a:ext>
            </a:extLst>
          </p:cNvPr>
          <p:cNvPicPr>
            <a:picLocks noChangeAspect="1"/>
          </p:cNvPicPr>
          <p:nvPr/>
        </p:nvPicPr>
        <p:blipFill>
          <a:blip r:embed="rId2"/>
          <a:stretch>
            <a:fillRect/>
          </a:stretch>
        </p:blipFill>
        <p:spPr>
          <a:xfrm>
            <a:off x="4311493" y="1432303"/>
            <a:ext cx="7545890" cy="5024797"/>
          </a:xfrm>
          <a:prstGeom prst="rect">
            <a:avLst/>
          </a:prstGeom>
        </p:spPr>
      </p:pic>
      <p:sp>
        <p:nvSpPr>
          <p:cNvPr id="32" name="Rectangle 31">
            <a:extLst>
              <a:ext uri="{FF2B5EF4-FFF2-40B4-BE49-F238E27FC236}">
                <a16:creationId xmlns:a16="http://schemas.microsoft.com/office/drawing/2014/main" id="{81C78BAB-D05A-8DE1-1519-627E4B0B95E1}"/>
              </a:ext>
            </a:extLst>
          </p:cNvPr>
          <p:cNvSpPr/>
          <p:nvPr/>
        </p:nvSpPr>
        <p:spPr>
          <a:xfrm>
            <a:off x="10002500" y="5558288"/>
            <a:ext cx="1541093" cy="4862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15BC9D-98C7-1DE6-7349-B77C44569CE4}"/>
              </a:ext>
            </a:extLst>
          </p:cNvPr>
          <p:cNvSpPr/>
          <p:nvPr/>
        </p:nvSpPr>
        <p:spPr>
          <a:xfrm>
            <a:off x="6618034" y="5558288"/>
            <a:ext cx="1541094" cy="4862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E8FE510-331A-70E2-0FB1-243DD1453CA3}"/>
              </a:ext>
            </a:extLst>
          </p:cNvPr>
          <p:cNvSpPr txBox="1"/>
          <p:nvPr/>
        </p:nvSpPr>
        <p:spPr>
          <a:xfrm>
            <a:off x="7146309" y="5250511"/>
            <a:ext cx="616050" cy="338554"/>
          </a:xfrm>
          <a:prstGeom prst="rect">
            <a:avLst/>
          </a:prstGeom>
          <a:noFill/>
        </p:spPr>
        <p:txBody>
          <a:bodyPr wrap="square" rtlCol="0">
            <a:spAutoFit/>
          </a:bodyPr>
          <a:lstStyle/>
          <a:p>
            <a:r>
              <a:rPr lang="en-US" sz="1600" b="1" dirty="0">
                <a:solidFill>
                  <a:srgbClr val="C00000"/>
                </a:solidFill>
              </a:rPr>
              <a:t>5.6%</a:t>
            </a:r>
          </a:p>
        </p:txBody>
      </p:sp>
      <p:sp>
        <p:nvSpPr>
          <p:cNvPr id="36" name="TextBox 35">
            <a:extLst>
              <a:ext uri="{FF2B5EF4-FFF2-40B4-BE49-F238E27FC236}">
                <a16:creationId xmlns:a16="http://schemas.microsoft.com/office/drawing/2014/main" id="{906A0357-1A17-6D48-DD44-75E9B4C1C248}"/>
              </a:ext>
            </a:extLst>
          </p:cNvPr>
          <p:cNvSpPr txBox="1"/>
          <p:nvPr/>
        </p:nvSpPr>
        <p:spPr>
          <a:xfrm>
            <a:off x="10502104" y="5250511"/>
            <a:ext cx="616050" cy="338554"/>
          </a:xfrm>
          <a:prstGeom prst="rect">
            <a:avLst/>
          </a:prstGeom>
          <a:noFill/>
        </p:spPr>
        <p:txBody>
          <a:bodyPr wrap="square" rtlCol="0">
            <a:spAutoFit/>
          </a:bodyPr>
          <a:lstStyle/>
          <a:p>
            <a:r>
              <a:rPr lang="en-US" sz="1600" b="1" dirty="0">
                <a:solidFill>
                  <a:srgbClr val="C00000"/>
                </a:solidFill>
              </a:rPr>
              <a:t>5.9%</a:t>
            </a:r>
          </a:p>
        </p:txBody>
      </p:sp>
    </p:spTree>
    <p:extLst>
      <p:ext uri="{BB962C8B-B14F-4D97-AF65-F5344CB8AC3E}">
        <p14:creationId xmlns:p14="http://schemas.microsoft.com/office/powerpoint/2010/main" val="785934443"/>
      </p:ext>
    </p:extLst>
  </p:cSld>
  <p:clrMapOvr>
    <a:masterClrMapping/>
  </p:clrMapOvr>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7481B2-61F1-4998-A5FC-37E947E1DE7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11D1A41-01F0-4C5C-80FC-D7734A9F3ADC}">
  <ds:schemaRefs>
    <ds:schemaRef ds:uri="http://schemas.microsoft.com/sharepoint/v3/contenttype/forms"/>
  </ds:schemaRefs>
</ds:datastoreItem>
</file>

<file path=customXml/itemProps3.xml><?xml version="1.0" encoding="utf-8"?>
<ds:datastoreItem xmlns:ds="http://schemas.openxmlformats.org/officeDocument/2006/customXml" ds:itemID="{D1CDCD41-C0EE-49F0-80CC-0DC855F8F0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TM44613219</Template>
  <TotalTime>0</TotalTime>
  <Words>1004</Words>
  <Application>Microsoft Office PowerPoint</Application>
  <PresentationFormat>Widescreen</PresentationFormat>
  <Paragraphs>190</Paragraphs>
  <Slides>20</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Aptos</vt:lpstr>
      <vt:lpstr>Arial</vt:lpstr>
      <vt:lpstr>Baskerville Old Face</vt:lpstr>
      <vt:lpstr>Bodoni MT</vt:lpstr>
      <vt:lpstr>Calibri</vt:lpstr>
      <vt:lpstr>Consolas</vt:lpstr>
      <vt:lpstr>Courier New</vt:lpstr>
      <vt:lpstr>Source Sans Pro Black</vt:lpstr>
      <vt:lpstr>Source Sans Pro Light</vt:lpstr>
      <vt:lpstr>Source Sans Pro Light (Body)</vt:lpstr>
      <vt:lpstr>Source Sans Pro SemiBold</vt:lpstr>
      <vt:lpstr>Times New Roman</vt:lpstr>
      <vt:lpstr>Wingdings</vt:lpstr>
      <vt:lpstr>Office Theme</vt:lpstr>
      <vt:lpstr>Predictive Analysis:  Building a Machine Learning Model for  Patient Readmission Prediction</vt:lpstr>
      <vt:lpstr>CONTENT</vt:lpstr>
      <vt:lpstr>INTRODUCTION</vt:lpstr>
      <vt:lpstr>PROBLEM STATEMENT</vt:lpstr>
      <vt:lpstr>PowerPoint Presentation</vt:lpstr>
      <vt:lpstr>DATASET INFORMATION</vt:lpstr>
      <vt:lpstr>DATASET EXPLORATION  &amp; VISUALIZATION</vt:lpstr>
      <vt:lpstr>DATASET EXPLORATION &amp;VISUALIZATION</vt:lpstr>
      <vt:lpstr>DATASET EXPLORATION &amp;VISUALIZATION</vt:lpstr>
      <vt:lpstr>DATASET EXPLORATION &amp;VISUALIZATION</vt:lpstr>
      <vt:lpstr>WHY MACHINE LEARNING?</vt:lpstr>
      <vt:lpstr>MODEL EVALUATION</vt:lpstr>
      <vt:lpstr>MODELS USED FOR PREDICTION</vt:lpstr>
      <vt:lpstr>ACCURACY OF THE MODELS</vt:lpstr>
      <vt:lpstr>Model Performance: Logistic Regression</vt:lpstr>
      <vt:lpstr>Model Performance: K Neighbor Classifier</vt:lpstr>
      <vt:lpstr>CHALLENGES</vt:lpstr>
      <vt:lpstr>CONCLUSION</vt:lpstr>
      <vt:lpstr>REFERENCE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2021-05-30T11:24:56Z</dcterms:created>
  <dcterms:modified xsi:type="dcterms:W3CDTF">2024-04-15T17:19:59Z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